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2" r:id="rId4"/>
    <p:sldId id="266" r:id="rId5"/>
    <p:sldId id="263" r:id="rId6"/>
    <p:sldId id="277" r:id="rId7"/>
    <p:sldId id="264" r:id="rId8"/>
    <p:sldId id="267" r:id="rId9"/>
    <p:sldId id="265" r:id="rId10"/>
    <p:sldId id="279" r:id="rId11"/>
    <p:sldId id="258" r:id="rId12"/>
    <p:sldId id="268" r:id="rId13"/>
    <p:sldId id="269" r:id="rId14"/>
    <p:sldId id="288" r:id="rId15"/>
    <p:sldId id="276" r:id="rId16"/>
    <p:sldId id="270" r:id="rId17"/>
    <p:sldId id="273" r:id="rId18"/>
    <p:sldId id="272" r:id="rId19"/>
    <p:sldId id="271" r:id="rId20"/>
    <p:sldId id="274" r:id="rId21"/>
  </p:sldIdLst>
  <p:sldSz cx="9144000" cy="5143500" type="screen16x9"/>
  <p:notesSz cx="6718300" cy="985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8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8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1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2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5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4BBE-DAAF-9041-AFC2-640A8FD27E8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4F7E-DDE0-424C-99E1-51CF913F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hyperlink" Target="/wikipedia/commons/9/99/Karman_trefftz.gif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3572" y="3022167"/>
            <a:ext cx="3685246" cy="468882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pic>
        <p:nvPicPr>
          <p:cNvPr id="7" name="Picture 6" descr="STEM_A6 Postcard Graphic_.0812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0" y="880705"/>
            <a:ext cx="3414293" cy="3395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7297" y="1449985"/>
            <a:ext cx="4024825" cy="13296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/>
                <a:cs typeface="Myriad Pro"/>
              </a:rPr>
              <a:t>Theory of Flight</a:t>
            </a:r>
          </a:p>
        </p:txBody>
      </p:sp>
    </p:spTree>
    <p:extLst>
      <p:ext uri="{BB962C8B-B14F-4D97-AF65-F5344CB8AC3E}">
        <p14:creationId xmlns:p14="http://schemas.microsoft.com/office/powerpoint/2010/main" val="19456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9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9929C-785C-4BBD-9A73-8F3492E7D72F}"/>
              </a:ext>
            </a:extLst>
          </p:cNvPr>
          <p:cNvSpPr txBox="1"/>
          <p:nvPr/>
        </p:nvSpPr>
        <p:spPr>
          <a:xfrm>
            <a:off x="203676" y="143683"/>
            <a:ext cx="70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TYPES OF WING SHAPE</a:t>
            </a:r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C2C3C5-10A6-4FF4-90C4-F55ED0AE8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4" y="906780"/>
            <a:ext cx="1391233" cy="3558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88418C-4C59-4F15-A7B6-F781CC77480D}"/>
              </a:ext>
            </a:extLst>
          </p:cNvPr>
          <p:cNvSpPr txBox="1"/>
          <p:nvPr/>
        </p:nvSpPr>
        <p:spPr>
          <a:xfrm>
            <a:off x="1603596" y="1074913"/>
            <a:ext cx="2096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STRAIGHT WING</a:t>
            </a:r>
          </a:p>
          <a:p>
            <a:r>
              <a:rPr lang="en-GB" sz="1200" dirty="0">
                <a:solidFill>
                  <a:schemeClr val="bg1"/>
                </a:solidFill>
              </a:rPr>
              <a:t>Good for low speed, low height &amp; low cost in production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3A97AA-4D10-4ED2-AD1D-3C234AA9217D}"/>
              </a:ext>
            </a:extLst>
          </p:cNvPr>
          <p:cNvSpPr txBox="1"/>
          <p:nvPr/>
        </p:nvSpPr>
        <p:spPr>
          <a:xfrm>
            <a:off x="1591270" y="1979409"/>
            <a:ext cx="210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TAPERED WING</a:t>
            </a:r>
          </a:p>
          <a:p>
            <a:r>
              <a:rPr lang="en-GB" sz="1200" dirty="0">
                <a:solidFill>
                  <a:schemeClr val="bg1"/>
                </a:solidFill>
              </a:rPr>
              <a:t>More aerodynamic than a straight wing which improves lift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792512-F1A4-43B4-92DD-C4E9E7B96E4C}"/>
              </a:ext>
            </a:extLst>
          </p:cNvPr>
          <p:cNvSpPr txBox="1"/>
          <p:nvPr/>
        </p:nvSpPr>
        <p:spPr>
          <a:xfrm>
            <a:off x="1591270" y="2840421"/>
            <a:ext cx="254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ELLIPTICAL WING</a:t>
            </a:r>
          </a:p>
          <a:p>
            <a:r>
              <a:rPr lang="en-GB" sz="1200" dirty="0">
                <a:solidFill>
                  <a:schemeClr val="bg1"/>
                </a:solidFill>
              </a:rPr>
              <a:t>Good for steering the aircraft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7C2573-78A9-4FE5-8A87-CA337533A782}"/>
              </a:ext>
            </a:extLst>
          </p:cNvPr>
          <p:cNvSpPr txBox="1"/>
          <p:nvPr/>
        </p:nvSpPr>
        <p:spPr>
          <a:xfrm>
            <a:off x="1610017" y="3698369"/>
            <a:ext cx="230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SWEPT WING</a:t>
            </a:r>
          </a:p>
          <a:p>
            <a:r>
              <a:rPr lang="en-GB" sz="1200" dirty="0">
                <a:solidFill>
                  <a:schemeClr val="bg1"/>
                </a:solidFill>
              </a:rPr>
              <a:t>Good for stability at greater heights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AE43A8E6-E806-459A-8D7B-ED7E1A436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651" y="956427"/>
            <a:ext cx="1469729" cy="3558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CA5CE1-2952-4BB2-A28F-211B8952B569}"/>
              </a:ext>
            </a:extLst>
          </p:cNvPr>
          <p:cNvSpPr txBox="1"/>
          <p:nvPr/>
        </p:nvSpPr>
        <p:spPr>
          <a:xfrm>
            <a:off x="5343027" y="1037820"/>
            <a:ext cx="195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SWING WING</a:t>
            </a:r>
          </a:p>
          <a:p>
            <a:r>
              <a:rPr lang="en-GB" sz="1200" dirty="0">
                <a:solidFill>
                  <a:schemeClr val="bg1"/>
                </a:solidFill>
              </a:rPr>
              <a:t>Good for aircraft required to work at both low and high speeds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CB073-93B7-4506-9880-132ACAB1614E}"/>
              </a:ext>
            </a:extLst>
          </p:cNvPr>
          <p:cNvSpPr txBox="1"/>
          <p:nvPr/>
        </p:nvSpPr>
        <p:spPr>
          <a:xfrm>
            <a:off x="5343026" y="2282238"/>
            <a:ext cx="195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DELTA WING</a:t>
            </a:r>
          </a:p>
          <a:p>
            <a:r>
              <a:rPr lang="en-GB" sz="1200" dirty="0">
                <a:solidFill>
                  <a:schemeClr val="bg1"/>
                </a:solidFill>
              </a:rPr>
              <a:t>Good for flying subsonic, transonic and supersonic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D89924-3AF1-470A-9C38-38B62740ACDB}"/>
              </a:ext>
            </a:extLst>
          </p:cNvPr>
          <p:cNvSpPr txBox="1"/>
          <p:nvPr/>
        </p:nvSpPr>
        <p:spPr>
          <a:xfrm>
            <a:off x="5350027" y="3559869"/>
            <a:ext cx="195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STRAIGHT WING</a:t>
            </a:r>
          </a:p>
          <a:p>
            <a:r>
              <a:rPr lang="en-GB" sz="1200" dirty="0">
                <a:solidFill>
                  <a:schemeClr val="bg1"/>
                </a:solidFill>
              </a:rPr>
              <a:t>Good for vertical take-off</a:t>
            </a:r>
          </a:p>
        </p:txBody>
      </p:sp>
    </p:spTree>
    <p:extLst>
      <p:ext uri="{BB962C8B-B14F-4D97-AF65-F5344CB8AC3E}">
        <p14:creationId xmlns:p14="http://schemas.microsoft.com/office/powerpoint/2010/main" val="425004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3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86240-1543-4E18-827E-3F7E541E2DDC}"/>
              </a:ext>
            </a:extLst>
          </p:cNvPr>
          <p:cNvSpPr txBox="1"/>
          <p:nvPr/>
        </p:nvSpPr>
        <p:spPr>
          <a:xfrm>
            <a:off x="129882" y="249117"/>
            <a:ext cx="7036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WINGS</a:t>
            </a:r>
          </a:p>
          <a:p>
            <a:endParaRPr lang="en-GB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7D01B2A-4AD8-4CF1-850F-6775F599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5408" r="7031" b="24628"/>
          <a:stretch>
            <a:fillRect/>
          </a:stretch>
        </p:blipFill>
        <p:spPr bwMode="auto">
          <a:xfrm>
            <a:off x="304651" y="2721741"/>
            <a:ext cx="2340121" cy="148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0513304-D7F9-495E-80EA-6791B86A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41" y="1905963"/>
            <a:ext cx="4530138" cy="26460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30E0D2-A717-42DB-874C-B12DA80E90AE}"/>
              </a:ext>
            </a:extLst>
          </p:cNvPr>
          <p:cNvSpPr txBox="1"/>
          <p:nvPr/>
        </p:nvSpPr>
        <p:spPr>
          <a:xfrm>
            <a:off x="1" y="1146875"/>
            <a:ext cx="72959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Cross section of an airplane wing has a soft round front that tapers to a point – known as an </a:t>
            </a:r>
            <a:r>
              <a:rPr lang="en-GB" sz="2000" b="1" i="1" dirty="0">
                <a:solidFill>
                  <a:schemeClr val="bg1"/>
                </a:solidFill>
              </a:rPr>
              <a:t>Aerofoil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2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86240-1543-4E18-827E-3F7E541E2DDC}"/>
              </a:ext>
            </a:extLst>
          </p:cNvPr>
          <p:cNvSpPr txBox="1"/>
          <p:nvPr/>
        </p:nvSpPr>
        <p:spPr>
          <a:xfrm>
            <a:off x="269369" y="299885"/>
            <a:ext cx="7036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WINGS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5D082C-5408-4958-A35D-5F317AF5A653}"/>
              </a:ext>
            </a:extLst>
          </p:cNvPr>
          <p:cNvSpPr txBox="1"/>
          <p:nvPr/>
        </p:nvSpPr>
        <p:spPr>
          <a:xfrm>
            <a:off x="387458" y="905811"/>
            <a:ext cx="44170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Air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Using aerofoils we can change the air pressure around wing to create lift.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air over the wing has further to travel. The air particles speed up and the gaps between them get bigger. This causes the air to exert a LOWER pressure on top of the 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air under the wing moves slower which causes it to exert a HIGHER pressure under the wing. </a:t>
            </a:r>
          </a:p>
        </p:txBody>
      </p:sp>
      <p:pic>
        <p:nvPicPr>
          <p:cNvPr id="12" name="Picture 4" descr="airfoil">
            <a:extLst>
              <a:ext uri="{FF2B5EF4-FFF2-40B4-BE49-F238E27FC236}">
                <a16:creationId xmlns:a16="http://schemas.microsoft.com/office/drawing/2014/main" id="{8F784464-D1BE-4D72-AD07-A27BEFA9A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1294"/>
            <a:ext cx="2828299" cy="212164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C02484-2132-4C74-BE5F-916C75F70216}"/>
              </a:ext>
            </a:extLst>
          </p:cNvPr>
          <p:cNvSpPr txBox="1"/>
          <p:nvPr/>
        </p:nvSpPr>
        <p:spPr>
          <a:xfrm>
            <a:off x="5120097" y="607661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Low pressure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5C649A-6C51-4989-B4FB-0CD14A39C9D1}"/>
              </a:ext>
            </a:extLst>
          </p:cNvPr>
          <p:cNvSpPr txBox="1"/>
          <p:nvPr/>
        </p:nvSpPr>
        <p:spPr>
          <a:xfrm>
            <a:off x="5926434" y="2179113"/>
            <a:ext cx="14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High pressure</a:t>
            </a:r>
          </a:p>
        </p:txBody>
      </p:sp>
      <p:pic>
        <p:nvPicPr>
          <p:cNvPr id="15" name="Picture 5" descr="File:Karman trefftz.gif">
            <a:hlinkClick r:id="rId5"/>
            <a:extLst>
              <a:ext uri="{FF2B5EF4-FFF2-40B4-BE49-F238E27FC236}">
                <a16:creationId xmlns:a16="http://schemas.microsoft.com/office/drawing/2014/main" id="{2B47F51D-B450-4924-B761-43B301A8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10" y="3347820"/>
            <a:ext cx="3057558" cy="1528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0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E3FC96C-2593-4203-B8AB-C840B470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" y="591763"/>
            <a:ext cx="691356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944273-AE05-4F2F-A527-E4CB87B50D2D}"/>
              </a:ext>
            </a:extLst>
          </p:cNvPr>
          <p:cNvSpPr txBox="1"/>
          <p:nvPr/>
        </p:nvSpPr>
        <p:spPr>
          <a:xfrm>
            <a:off x="1373378" y="91883"/>
            <a:ext cx="397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Low pressure above the wing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E89F8B-D123-4C73-9666-3524D38E773E}"/>
              </a:ext>
            </a:extLst>
          </p:cNvPr>
          <p:cNvSpPr txBox="1"/>
          <p:nvPr/>
        </p:nvSpPr>
        <p:spPr>
          <a:xfrm>
            <a:off x="661621" y="3402312"/>
            <a:ext cx="5806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High pressure below pushes up on the wing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C71E3-AC62-4346-9260-41506403E52A}"/>
              </a:ext>
            </a:extLst>
          </p:cNvPr>
          <p:cNvSpPr txBox="1"/>
          <p:nvPr/>
        </p:nvSpPr>
        <p:spPr>
          <a:xfrm>
            <a:off x="-244876" y="4068014"/>
            <a:ext cx="8054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HIGH PRESSURE UNDER THE WING LIFTS THE  AIRCRAFT IN THE AIR</a:t>
            </a:r>
          </a:p>
        </p:txBody>
      </p:sp>
    </p:spTree>
    <p:extLst>
      <p:ext uri="{BB962C8B-B14F-4D97-AF65-F5344CB8AC3E}">
        <p14:creationId xmlns:p14="http://schemas.microsoft.com/office/powerpoint/2010/main" val="26051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86240-1543-4E18-827E-3F7E541E2DDC}"/>
              </a:ext>
            </a:extLst>
          </p:cNvPr>
          <p:cNvSpPr txBox="1"/>
          <p:nvPr/>
        </p:nvSpPr>
        <p:spPr>
          <a:xfrm>
            <a:off x="264345" y="244886"/>
            <a:ext cx="7036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PRINCIPLES OF FLIGHT RE-CAP</a:t>
            </a:r>
          </a:p>
          <a:p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BC4539B-8C29-4D58-B65C-F79DC05C3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150" y="1802213"/>
            <a:ext cx="4421118" cy="1175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6A0373-C1D3-4BAA-AA3A-1598B7E68D20}"/>
              </a:ext>
            </a:extLst>
          </p:cNvPr>
          <p:cNvSpPr txBox="1"/>
          <p:nvPr/>
        </p:nvSpPr>
        <p:spPr>
          <a:xfrm>
            <a:off x="2659005" y="1121791"/>
            <a:ext cx="246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	</a:t>
            </a:r>
            <a:r>
              <a:rPr lang="en-GB" sz="3600" b="1" dirty="0">
                <a:solidFill>
                  <a:srgbClr val="FF0000"/>
                </a:solidFill>
              </a:rPr>
              <a:t>WEIGHT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4874D04-BE37-4D77-8FA0-4CFFB0DA7A54}"/>
              </a:ext>
            </a:extLst>
          </p:cNvPr>
          <p:cNvSpPr/>
          <p:nvPr/>
        </p:nvSpPr>
        <p:spPr>
          <a:xfrm>
            <a:off x="3576480" y="1730150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89657DC-B184-4090-BC38-F2AE5F39336D}"/>
              </a:ext>
            </a:extLst>
          </p:cNvPr>
          <p:cNvSpPr/>
          <p:nvPr/>
        </p:nvSpPr>
        <p:spPr>
          <a:xfrm rot="10800000">
            <a:off x="3576479" y="3086647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E0F6FE-281C-4028-9799-7DABC7D6C7F3}"/>
              </a:ext>
            </a:extLst>
          </p:cNvPr>
          <p:cNvSpPr txBox="1"/>
          <p:nvPr/>
        </p:nvSpPr>
        <p:spPr>
          <a:xfrm>
            <a:off x="3521293" y="3427481"/>
            <a:ext cx="210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LIFT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6B5F585-C419-4EA5-8E9B-A3821DB10C4F}"/>
              </a:ext>
            </a:extLst>
          </p:cNvPr>
          <p:cNvSpPr/>
          <p:nvPr/>
        </p:nvSpPr>
        <p:spPr>
          <a:xfrm rot="5400000">
            <a:off x="5816150" y="2363233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ACC7E1-5C2A-44AC-8F58-6DB25393C338}"/>
              </a:ext>
            </a:extLst>
          </p:cNvPr>
          <p:cNvSpPr txBox="1"/>
          <p:nvPr/>
        </p:nvSpPr>
        <p:spPr>
          <a:xfrm>
            <a:off x="6385626" y="2224733"/>
            <a:ext cx="210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THRUST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5968700-E07B-4375-8C3A-00C4CCFBD60B}"/>
              </a:ext>
            </a:extLst>
          </p:cNvPr>
          <p:cNvSpPr/>
          <p:nvPr/>
        </p:nvSpPr>
        <p:spPr>
          <a:xfrm rot="16200000">
            <a:off x="1112674" y="2442145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741B6C-361F-40B0-BF9D-0FF3F948BF44}"/>
              </a:ext>
            </a:extLst>
          </p:cNvPr>
          <p:cNvSpPr txBox="1"/>
          <p:nvPr/>
        </p:nvSpPr>
        <p:spPr>
          <a:xfrm>
            <a:off x="36778" y="2331198"/>
            <a:ext cx="210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DRAG</a:t>
            </a:r>
          </a:p>
        </p:txBody>
      </p:sp>
    </p:spTree>
    <p:extLst>
      <p:ext uri="{BB962C8B-B14F-4D97-AF65-F5344CB8AC3E}">
        <p14:creationId xmlns:p14="http://schemas.microsoft.com/office/powerpoint/2010/main" val="454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6C054F-6EF0-4BC9-BFAA-741E538C92EE}"/>
              </a:ext>
            </a:extLst>
          </p:cNvPr>
          <p:cNvSpPr txBox="1"/>
          <p:nvPr/>
        </p:nvSpPr>
        <p:spPr>
          <a:xfrm>
            <a:off x="1812898" y="2047351"/>
            <a:ext cx="4098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Lets build a glider!</a:t>
            </a:r>
          </a:p>
        </p:txBody>
      </p:sp>
    </p:spTree>
    <p:extLst>
      <p:ext uri="{BB962C8B-B14F-4D97-AF65-F5344CB8AC3E}">
        <p14:creationId xmlns:p14="http://schemas.microsoft.com/office/powerpoint/2010/main" val="318074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86240-1543-4E18-827E-3F7E541E2DDC}"/>
              </a:ext>
            </a:extLst>
          </p:cNvPr>
          <p:cNvSpPr txBox="1"/>
          <p:nvPr/>
        </p:nvSpPr>
        <p:spPr>
          <a:xfrm>
            <a:off x="269369" y="299885"/>
            <a:ext cx="7036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BALANCE</a:t>
            </a:r>
          </a:p>
          <a:p>
            <a:endParaRPr lang="en-GB" dirty="0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6D9063DB-EEC9-4E20-BBF6-EE410F1A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98" y="1185555"/>
            <a:ext cx="4118664" cy="324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B1FC35-7522-4E00-A645-66EF8561C2F0}"/>
              </a:ext>
            </a:extLst>
          </p:cNvPr>
          <p:cNvSpPr txBox="1"/>
          <p:nvPr/>
        </p:nvSpPr>
        <p:spPr>
          <a:xfrm>
            <a:off x="3465553" y="2362623"/>
            <a:ext cx="20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(Centre of Pressure)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84413-DE7F-4E25-B8EF-CDEC1093B3B5}"/>
              </a:ext>
            </a:extLst>
          </p:cNvPr>
          <p:cNvSpPr txBox="1"/>
          <p:nvPr/>
        </p:nvSpPr>
        <p:spPr>
          <a:xfrm>
            <a:off x="1252176" y="2578234"/>
            <a:ext cx="196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(Centre of Gravity)</a:t>
            </a:r>
          </a:p>
        </p:txBody>
      </p:sp>
      <p:grpSp>
        <p:nvGrpSpPr>
          <p:cNvPr id="23" name="Group 34">
            <a:extLst>
              <a:ext uri="{FF2B5EF4-FFF2-40B4-BE49-F238E27FC236}">
                <a16:creationId xmlns:a16="http://schemas.microsoft.com/office/drawing/2014/main" id="{1CF12795-E8D1-4851-A555-FEBD7CE1DE1C}"/>
              </a:ext>
            </a:extLst>
          </p:cNvPr>
          <p:cNvGrpSpPr>
            <a:grpSpLocks/>
          </p:cNvGrpSpPr>
          <p:nvPr/>
        </p:nvGrpSpPr>
        <p:grpSpPr bwMode="auto">
          <a:xfrm>
            <a:off x="3364301" y="2603826"/>
            <a:ext cx="200310" cy="189411"/>
            <a:chOff x="5063" y="11295"/>
            <a:chExt cx="201" cy="198"/>
          </a:xfrm>
        </p:grpSpPr>
        <p:sp>
          <p:nvSpPr>
            <p:cNvPr id="24" name="Arc 35">
              <a:extLst>
                <a:ext uri="{FF2B5EF4-FFF2-40B4-BE49-F238E27FC236}">
                  <a16:creationId xmlns:a16="http://schemas.microsoft.com/office/drawing/2014/main" id="{CC4448A1-6442-4229-BE4D-32484992585F}"/>
                </a:ext>
              </a:extLst>
            </p:cNvPr>
            <p:cNvSpPr>
              <a:spLocks/>
            </p:cNvSpPr>
            <p:nvPr/>
          </p:nvSpPr>
          <p:spPr bwMode="auto">
            <a:xfrm rot="5356304">
              <a:off x="5164" y="11393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Arc 36">
              <a:extLst>
                <a:ext uri="{FF2B5EF4-FFF2-40B4-BE49-F238E27FC236}">
                  <a16:creationId xmlns:a16="http://schemas.microsoft.com/office/drawing/2014/main" id="{42166BFE-DC2C-4F0F-A74B-946CEB0E7C89}"/>
                </a:ext>
              </a:extLst>
            </p:cNvPr>
            <p:cNvSpPr>
              <a:spLocks/>
            </p:cNvSpPr>
            <p:nvPr/>
          </p:nvSpPr>
          <p:spPr bwMode="auto">
            <a:xfrm rot="5356304" flipH="1" flipV="1">
              <a:off x="5064" y="11296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Arc 37">
              <a:extLst>
                <a:ext uri="{FF2B5EF4-FFF2-40B4-BE49-F238E27FC236}">
                  <a16:creationId xmlns:a16="http://schemas.microsoft.com/office/drawing/2014/main" id="{D440A141-EC41-4344-BD44-CEB09D80BE4B}"/>
                </a:ext>
              </a:extLst>
            </p:cNvPr>
            <p:cNvSpPr>
              <a:spLocks/>
            </p:cNvSpPr>
            <p:nvPr/>
          </p:nvSpPr>
          <p:spPr bwMode="auto">
            <a:xfrm rot="5356304" flipV="1">
              <a:off x="5064" y="11393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Arc 38">
              <a:extLst>
                <a:ext uri="{FF2B5EF4-FFF2-40B4-BE49-F238E27FC236}">
                  <a16:creationId xmlns:a16="http://schemas.microsoft.com/office/drawing/2014/main" id="{779CFF6B-A936-494C-B3C0-2010A55E3517}"/>
                </a:ext>
              </a:extLst>
            </p:cNvPr>
            <p:cNvSpPr>
              <a:spLocks/>
            </p:cNvSpPr>
            <p:nvPr/>
          </p:nvSpPr>
          <p:spPr bwMode="auto">
            <a:xfrm rot="5356304" flipH="1">
              <a:off x="5164" y="11294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Up Arrow 7">
            <a:extLst>
              <a:ext uri="{FF2B5EF4-FFF2-40B4-BE49-F238E27FC236}">
                <a16:creationId xmlns:a16="http://schemas.microsoft.com/office/drawing/2014/main" id="{B0B429DC-7532-4405-9BAE-05E491000AB9}"/>
              </a:ext>
            </a:extLst>
          </p:cNvPr>
          <p:cNvSpPr/>
          <p:nvPr/>
        </p:nvSpPr>
        <p:spPr>
          <a:xfrm rot="10800000">
            <a:off x="3117709" y="2809226"/>
            <a:ext cx="105317" cy="1024009"/>
          </a:xfrm>
          <a:prstGeom prst="up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Up Arrow 7">
            <a:extLst>
              <a:ext uri="{FF2B5EF4-FFF2-40B4-BE49-F238E27FC236}">
                <a16:creationId xmlns:a16="http://schemas.microsoft.com/office/drawing/2014/main" id="{75C00368-1C16-4E0B-8493-35DB028A38A2}"/>
              </a:ext>
            </a:extLst>
          </p:cNvPr>
          <p:cNvSpPr/>
          <p:nvPr/>
        </p:nvSpPr>
        <p:spPr>
          <a:xfrm>
            <a:off x="3395853" y="1652022"/>
            <a:ext cx="152905" cy="925799"/>
          </a:xfrm>
          <a:prstGeom prst="up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4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2AC7A5E-F82F-4E53-82B7-6954A36A364C}"/>
              </a:ext>
            </a:extLst>
          </p:cNvPr>
          <p:cNvSpPr/>
          <p:nvPr/>
        </p:nvSpPr>
        <p:spPr>
          <a:xfrm>
            <a:off x="3491880" y="2859352"/>
            <a:ext cx="504056" cy="737663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1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5A089D1D-381D-4748-9186-1C0C0FEDEB0A}"/>
              </a:ext>
            </a:extLst>
          </p:cNvPr>
          <p:cNvSpPr>
            <a:spLocks/>
          </p:cNvSpPr>
          <p:nvPr/>
        </p:nvSpPr>
        <p:spPr bwMode="auto">
          <a:xfrm>
            <a:off x="1039800" y="1922059"/>
            <a:ext cx="5876925" cy="1114425"/>
          </a:xfrm>
          <a:custGeom>
            <a:avLst/>
            <a:gdLst>
              <a:gd name="T0" fmla="*/ 4 w 6175"/>
              <a:gd name="T1" fmla="*/ 39 h 1551"/>
              <a:gd name="T2" fmla="*/ 17 w 6175"/>
              <a:gd name="T3" fmla="*/ 31 h 1551"/>
              <a:gd name="T4" fmla="*/ 33 w 6175"/>
              <a:gd name="T5" fmla="*/ 26 h 1551"/>
              <a:gd name="T6" fmla="*/ 34 w 6175"/>
              <a:gd name="T7" fmla="*/ 26 h 1551"/>
              <a:gd name="T8" fmla="*/ 48 w 6175"/>
              <a:gd name="T9" fmla="*/ 18 h 1551"/>
              <a:gd name="T10" fmla="*/ 59 w 6175"/>
              <a:gd name="T11" fmla="*/ 16 h 1551"/>
              <a:gd name="T12" fmla="*/ 74 w 6175"/>
              <a:gd name="T13" fmla="*/ 16 h 1551"/>
              <a:gd name="T14" fmla="*/ 88 w 6175"/>
              <a:gd name="T15" fmla="*/ 20 h 1551"/>
              <a:gd name="T16" fmla="*/ 101 w 6175"/>
              <a:gd name="T17" fmla="*/ 25 h 1551"/>
              <a:gd name="T18" fmla="*/ 114 w 6175"/>
              <a:gd name="T19" fmla="*/ 27 h 1551"/>
              <a:gd name="T20" fmla="*/ 139 w 6175"/>
              <a:gd name="T21" fmla="*/ 29 h 1551"/>
              <a:gd name="T22" fmla="*/ 167 w 6175"/>
              <a:gd name="T23" fmla="*/ 28 h 1551"/>
              <a:gd name="T24" fmla="*/ 179 w 6175"/>
              <a:gd name="T25" fmla="*/ 22 h 1551"/>
              <a:gd name="T26" fmla="*/ 185 w 6175"/>
              <a:gd name="T27" fmla="*/ 15 h 1551"/>
              <a:gd name="T28" fmla="*/ 188 w 6175"/>
              <a:gd name="T29" fmla="*/ 10 h 1551"/>
              <a:gd name="T30" fmla="*/ 191 w 6175"/>
              <a:gd name="T31" fmla="*/ 2 h 1551"/>
              <a:gd name="T32" fmla="*/ 194 w 6175"/>
              <a:gd name="T33" fmla="*/ 1 h 1551"/>
              <a:gd name="T34" fmla="*/ 203 w 6175"/>
              <a:gd name="T35" fmla="*/ 1 h 1551"/>
              <a:gd name="T36" fmla="*/ 208 w 6175"/>
              <a:gd name="T37" fmla="*/ 1 h 1551"/>
              <a:gd name="T38" fmla="*/ 209 w 6175"/>
              <a:gd name="T39" fmla="*/ 2 h 1551"/>
              <a:gd name="T40" fmla="*/ 211 w 6175"/>
              <a:gd name="T41" fmla="*/ 4 h 1551"/>
              <a:gd name="T42" fmla="*/ 212 w 6175"/>
              <a:gd name="T43" fmla="*/ 17 h 1551"/>
              <a:gd name="T44" fmla="*/ 213 w 6175"/>
              <a:gd name="T45" fmla="*/ 26 h 1551"/>
              <a:gd name="T46" fmla="*/ 214 w 6175"/>
              <a:gd name="T47" fmla="*/ 30 h 1551"/>
              <a:gd name="T48" fmla="*/ 214 w 6175"/>
              <a:gd name="T49" fmla="*/ 34 h 1551"/>
              <a:gd name="T50" fmla="*/ 215 w 6175"/>
              <a:gd name="T51" fmla="*/ 36 h 1551"/>
              <a:gd name="T52" fmla="*/ 218 w 6175"/>
              <a:gd name="T53" fmla="*/ 36 h 1551"/>
              <a:gd name="T54" fmla="*/ 221 w 6175"/>
              <a:gd name="T55" fmla="*/ 37 h 1551"/>
              <a:gd name="T56" fmla="*/ 229 w 6175"/>
              <a:gd name="T57" fmla="*/ 39 h 1551"/>
              <a:gd name="T58" fmla="*/ 230 w 6175"/>
              <a:gd name="T59" fmla="*/ 41 h 1551"/>
              <a:gd name="T60" fmla="*/ 227 w 6175"/>
              <a:gd name="T61" fmla="*/ 42 h 1551"/>
              <a:gd name="T62" fmla="*/ 224 w 6175"/>
              <a:gd name="T63" fmla="*/ 42 h 1551"/>
              <a:gd name="T64" fmla="*/ 223 w 6175"/>
              <a:gd name="T65" fmla="*/ 44 h 1551"/>
              <a:gd name="T66" fmla="*/ 221 w 6175"/>
              <a:gd name="T67" fmla="*/ 46 h 1551"/>
              <a:gd name="T68" fmla="*/ 221 w 6175"/>
              <a:gd name="T69" fmla="*/ 48 h 1551"/>
              <a:gd name="T70" fmla="*/ 221 w 6175"/>
              <a:gd name="T71" fmla="*/ 49 h 1551"/>
              <a:gd name="T72" fmla="*/ 221 w 6175"/>
              <a:gd name="T73" fmla="*/ 52 h 1551"/>
              <a:gd name="T74" fmla="*/ 221 w 6175"/>
              <a:gd name="T75" fmla="*/ 53 h 1551"/>
              <a:gd name="T76" fmla="*/ 210 w 6175"/>
              <a:gd name="T77" fmla="*/ 54 h 1551"/>
              <a:gd name="T78" fmla="*/ 152 w 6175"/>
              <a:gd name="T79" fmla="*/ 56 h 1551"/>
              <a:gd name="T80" fmla="*/ 91 w 6175"/>
              <a:gd name="T81" fmla="*/ 57 h 1551"/>
              <a:gd name="T82" fmla="*/ 61 w 6175"/>
              <a:gd name="T83" fmla="*/ 57 h 1551"/>
              <a:gd name="T84" fmla="*/ 31 w 6175"/>
              <a:gd name="T85" fmla="*/ 55 h 1551"/>
              <a:gd name="T86" fmla="*/ 5 w 6175"/>
              <a:gd name="T87" fmla="*/ 47 h 1551"/>
              <a:gd name="T88" fmla="*/ 4 w 6175"/>
              <a:gd name="T89" fmla="*/ 39 h 15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175"/>
              <a:gd name="T136" fmla="*/ 0 h 1551"/>
              <a:gd name="T137" fmla="*/ 6175 w 6175"/>
              <a:gd name="T138" fmla="*/ 1551 h 155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175" h="1551">
                <a:moveTo>
                  <a:pt x="94" y="1041"/>
                </a:moveTo>
                <a:cubicBezTo>
                  <a:pt x="149" y="964"/>
                  <a:pt x="323" y="876"/>
                  <a:pt x="453" y="821"/>
                </a:cubicBezTo>
                <a:cubicBezTo>
                  <a:pt x="583" y="766"/>
                  <a:pt x="800" y="735"/>
                  <a:pt x="876" y="713"/>
                </a:cubicBezTo>
                <a:cubicBezTo>
                  <a:pt x="952" y="691"/>
                  <a:pt x="845" y="724"/>
                  <a:pt x="912" y="689"/>
                </a:cubicBezTo>
                <a:cubicBezTo>
                  <a:pt x="979" y="654"/>
                  <a:pt x="1167" y="544"/>
                  <a:pt x="1281" y="500"/>
                </a:cubicBezTo>
                <a:cubicBezTo>
                  <a:pt x="1395" y="456"/>
                  <a:pt x="1475" y="434"/>
                  <a:pt x="1594" y="425"/>
                </a:cubicBezTo>
                <a:cubicBezTo>
                  <a:pt x="1713" y="416"/>
                  <a:pt x="1874" y="427"/>
                  <a:pt x="1998" y="446"/>
                </a:cubicBezTo>
                <a:cubicBezTo>
                  <a:pt x="2122" y="465"/>
                  <a:pt x="2222" y="504"/>
                  <a:pt x="2340" y="542"/>
                </a:cubicBezTo>
                <a:cubicBezTo>
                  <a:pt x="2458" y="580"/>
                  <a:pt x="2590" y="644"/>
                  <a:pt x="2708" y="677"/>
                </a:cubicBezTo>
                <a:cubicBezTo>
                  <a:pt x="2826" y="710"/>
                  <a:pt x="2876" y="725"/>
                  <a:pt x="3047" y="740"/>
                </a:cubicBezTo>
                <a:cubicBezTo>
                  <a:pt x="3218" y="755"/>
                  <a:pt x="3496" y="763"/>
                  <a:pt x="3734" y="765"/>
                </a:cubicBezTo>
                <a:cubicBezTo>
                  <a:pt x="3972" y="767"/>
                  <a:pt x="4297" y="784"/>
                  <a:pt x="4476" y="755"/>
                </a:cubicBezTo>
                <a:cubicBezTo>
                  <a:pt x="4655" y="726"/>
                  <a:pt x="4723" y="652"/>
                  <a:pt x="4806" y="593"/>
                </a:cubicBezTo>
                <a:cubicBezTo>
                  <a:pt x="4889" y="534"/>
                  <a:pt x="4935" y="456"/>
                  <a:pt x="4974" y="401"/>
                </a:cubicBezTo>
                <a:cubicBezTo>
                  <a:pt x="5013" y="346"/>
                  <a:pt x="5019" y="316"/>
                  <a:pt x="5043" y="263"/>
                </a:cubicBezTo>
                <a:cubicBezTo>
                  <a:pt x="5067" y="210"/>
                  <a:pt x="5096" y="121"/>
                  <a:pt x="5121" y="80"/>
                </a:cubicBezTo>
                <a:cubicBezTo>
                  <a:pt x="5146" y="39"/>
                  <a:pt x="5143" y="27"/>
                  <a:pt x="5193" y="14"/>
                </a:cubicBezTo>
                <a:cubicBezTo>
                  <a:pt x="5243" y="1"/>
                  <a:pt x="5363" y="0"/>
                  <a:pt x="5424" y="2"/>
                </a:cubicBezTo>
                <a:cubicBezTo>
                  <a:pt x="5485" y="4"/>
                  <a:pt x="5527" y="18"/>
                  <a:pt x="5559" y="26"/>
                </a:cubicBezTo>
                <a:cubicBezTo>
                  <a:pt x="5591" y="34"/>
                  <a:pt x="5605" y="41"/>
                  <a:pt x="5619" y="53"/>
                </a:cubicBezTo>
                <a:cubicBezTo>
                  <a:pt x="5633" y="65"/>
                  <a:pt x="5634" y="31"/>
                  <a:pt x="5646" y="98"/>
                </a:cubicBezTo>
                <a:cubicBezTo>
                  <a:pt x="5658" y="165"/>
                  <a:pt x="5679" y="357"/>
                  <a:pt x="5691" y="458"/>
                </a:cubicBezTo>
                <a:cubicBezTo>
                  <a:pt x="5703" y="559"/>
                  <a:pt x="5714" y="647"/>
                  <a:pt x="5721" y="707"/>
                </a:cubicBezTo>
                <a:cubicBezTo>
                  <a:pt x="5728" y="767"/>
                  <a:pt x="5731" y="785"/>
                  <a:pt x="5736" y="818"/>
                </a:cubicBezTo>
                <a:cubicBezTo>
                  <a:pt x="5741" y="851"/>
                  <a:pt x="5744" y="883"/>
                  <a:pt x="5748" y="905"/>
                </a:cubicBezTo>
                <a:cubicBezTo>
                  <a:pt x="5752" y="927"/>
                  <a:pt x="5748" y="941"/>
                  <a:pt x="5762" y="950"/>
                </a:cubicBezTo>
                <a:cubicBezTo>
                  <a:pt x="5776" y="959"/>
                  <a:pt x="5808" y="952"/>
                  <a:pt x="5834" y="962"/>
                </a:cubicBezTo>
                <a:cubicBezTo>
                  <a:pt x="5860" y="972"/>
                  <a:pt x="5871" y="997"/>
                  <a:pt x="5921" y="1013"/>
                </a:cubicBezTo>
                <a:cubicBezTo>
                  <a:pt x="5971" y="1029"/>
                  <a:pt x="6095" y="1045"/>
                  <a:pt x="6135" y="1058"/>
                </a:cubicBezTo>
                <a:cubicBezTo>
                  <a:pt x="6175" y="1071"/>
                  <a:pt x="6167" y="1083"/>
                  <a:pt x="6159" y="1094"/>
                </a:cubicBezTo>
                <a:cubicBezTo>
                  <a:pt x="6151" y="1105"/>
                  <a:pt x="6109" y="1116"/>
                  <a:pt x="6084" y="1124"/>
                </a:cubicBezTo>
                <a:cubicBezTo>
                  <a:pt x="6059" y="1132"/>
                  <a:pt x="6031" y="1134"/>
                  <a:pt x="6011" y="1142"/>
                </a:cubicBezTo>
                <a:cubicBezTo>
                  <a:pt x="5991" y="1150"/>
                  <a:pt x="5975" y="1158"/>
                  <a:pt x="5963" y="1172"/>
                </a:cubicBezTo>
                <a:cubicBezTo>
                  <a:pt x="5951" y="1186"/>
                  <a:pt x="5942" y="1206"/>
                  <a:pt x="5936" y="1226"/>
                </a:cubicBezTo>
                <a:cubicBezTo>
                  <a:pt x="5930" y="1246"/>
                  <a:pt x="5930" y="1273"/>
                  <a:pt x="5930" y="1292"/>
                </a:cubicBezTo>
                <a:cubicBezTo>
                  <a:pt x="5930" y="1311"/>
                  <a:pt x="5932" y="1324"/>
                  <a:pt x="5933" y="1343"/>
                </a:cubicBezTo>
                <a:cubicBezTo>
                  <a:pt x="5934" y="1362"/>
                  <a:pt x="5940" y="1392"/>
                  <a:pt x="5936" y="1406"/>
                </a:cubicBezTo>
                <a:cubicBezTo>
                  <a:pt x="5932" y="1420"/>
                  <a:pt x="5957" y="1424"/>
                  <a:pt x="5906" y="1430"/>
                </a:cubicBezTo>
                <a:cubicBezTo>
                  <a:pt x="5855" y="1436"/>
                  <a:pt x="5934" y="1431"/>
                  <a:pt x="5627" y="1442"/>
                </a:cubicBezTo>
                <a:cubicBezTo>
                  <a:pt x="5320" y="1453"/>
                  <a:pt x="4590" y="1480"/>
                  <a:pt x="4061" y="1494"/>
                </a:cubicBezTo>
                <a:cubicBezTo>
                  <a:pt x="3532" y="1508"/>
                  <a:pt x="2859" y="1517"/>
                  <a:pt x="2454" y="1525"/>
                </a:cubicBezTo>
                <a:cubicBezTo>
                  <a:pt x="2049" y="1533"/>
                  <a:pt x="1900" y="1551"/>
                  <a:pt x="1631" y="1544"/>
                </a:cubicBezTo>
                <a:cubicBezTo>
                  <a:pt x="1362" y="1537"/>
                  <a:pt x="1090" y="1528"/>
                  <a:pt x="839" y="1484"/>
                </a:cubicBezTo>
                <a:cubicBezTo>
                  <a:pt x="588" y="1440"/>
                  <a:pt x="248" y="1355"/>
                  <a:pt x="124" y="1281"/>
                </a:cubicBezTo>
                <a:cubicBezTo>
                  <a:pt x="0" y="1207"/>
                  <a:pt x="39" y="1118"/>
                  <a:pt x="94" y="1041"/>
                </a:cubicBezTo>
                <a:close/>
              </a:path>
            </a:pathLst>
          </a:custGeom>
          <a:solidFill>
            <a:srgbClr val="0099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C3E5D96C-E3E9-42E3-A5BD-CD1002E9DBAD}"/>
              </a:ext>
            </a:extLst>
          </p:cNvPr>
          <p:cNvSpPr>
            <a:spLocks/>
          </p:cNvSpPr>
          <p:nvPr/>
        </p:nvSpPr>
        <p:spPr bwMode="auto">
          <a:xfrm rot="21281550">
            <a:off x="2207737" y="2236676"/>
            <a:ext cx="653161" cy="272568"/>
          </a:xfrm>
          <a:custGeom>
            <a:avLst/>
            <a:gdLst>
              <a:gd name="T0" fmla="*/ 0 w 429"/>
              <a:gd name="T1" fmla="*/ 38 h 237"/>
              <a:gd name="T2" fmla="*/ 73 w 429"/>
              <a:gd name="T3" fmla="*/ 237 h 237"/>
              <a:gd name="T4" fmla="*/ 429 w 429"/>
              <a:gd name="T5" fmla="*/ 126 h 237"/>
              <a:gd name="T6" fmla="*/ 409 w 429"/>
              <a:gd name="T7" fmla="*/ 15 h 237"/>
              <a:gd name="T8" fmla="*/ 337 w 429"/>
              <a:gd name="T9" fmla="*/ 6 h 237"/>
              <a:gd name="T10" fmla="*/ 267 w 429"/>
              <a:gd name="T11" fmla="*/ 2 h 237"/>
              <a:gd name="T12" fmla="*/ 189 w 429"/>
              <a:gd name="T13" fmla="*/ 0 h 237"/>
              <a:gd name="T14" fmla="*/ 124 w 429"/>
              <a:gd name="T15" fmla="*/ 5 h 237"/>
              <a:gd name="T16" fmla="*/ 66 w 429"/>
              <a:gd name="T17" fmla="*/ 17 h 237"/>
              <a:gd name="T18" fmla="*/ 33 w 429"/>
              <a:gd name="T19" fmla="*/ 26 h 237"/>
              <a:gd name="T20" fmla="*/ 0 w 429"/>
              <a:gd name="T21" fmla="*/ 38 h 2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9"/>
              <a:gd name="T34" fmla="*/ 0 h 237"/>
              <a:gd name="T35" fmla="*/ 429 w 429"/>
              <a:gd name="T36" fmla="*/ 237 h 2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9" h="237">
                <a:moveTo>
                  <a:pt x="0" y="38"/>
                </a:moveTo>
                <a:lnTo>
                  <a:pt x="73" y="237"/>
                </a:lnTo>
                <a:lnTo>
                  <a:pt x="429" y="126"/>
                </a:lnTo>
                <a:lnTo>
                  <a:pt x="409" y="15"/>
                </a:lnTo>
                <a:lnTo>
                  <a:pt x="337" y="6"/>
                </a:lnTo>
                <a:lnTo>
                  <a:pt x="267" y="2"/>
                </a:lnTo>
                <a:lnTo>
                  <a:pt x="189" y="0"/>
                </a:lnTo>
                <a:lnTo>
                  <a:pt x="124" y="5"/>
                </a:lnTo>
                <a:lnTo>
                  <a:pt x="66" y="17"/>
                </a:lnTo>
                <a:lnTo>
                  <a:pt x="33" y="26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26476339-2024-493A-97AC-9C3C63AE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876">
            <a:off x="896648" y="2287279"/>
            <a:ext cx="323765" cy="3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4">
            <a:extLst>
              <a:ext uri="{FF2B5EF4-FFF2-40B4-BE49-F238E27FC236}">
                <a16:creationId xmlns:a16="http://schemas.microsoft.com/office/drawing/2014/main" id="{5AF4416C-9FC8-46CD-85C3-10EBA7913068}"/>
              </a:ext>
            </a:extLst>
          </p:cNvPr>
          <p:cNvSpPr>
            <a:spLocks/>
          </p:cNvSpPr>
          <p:nvPr/>
        </p:nvSpPr>
        <p:spPr bwMode="auto">
          <a:xfrm>
            <a:off x="1867050" y="2314917"/>
            <a:ext cx="444576" cy="220815"/>
          </a:xfrm>
          <a:custGeom>
            <a:avLst/>
            <a:gdLst>
              <a:gd name="T0" fmla="*/ 0 w 468"/>
              <a:gd name="T1" fmla="*/ 7 h 307"/>
              <a:gd name="T2" fmla="*/ 14 w 468"/>
              <a:gd name="T3" fmla="*/ 11 h 307"/>
              <a:gd name="T4" fmla="*/ 17 w 468"/>
              <a:gd name="T5" fmla="*/ 11 h 307"/>
              <a:gd name="T6" fmla="*/ 15 w 468"/>
              <a:gd name="T7" fmla="*/ 5 h 307"/>
              <a:gd name="T8" fmla="*/ 14 w 468"/>
              <a:gd name="T9" fmla="*/ 0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8"/>
              <a:gd name="T16" fmla="*/ 0 h 307"/>
              <a:gd name="T17" fmla="*/ 468 w 468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8" h="307">
                <a:moveTo>
                  <a:pt x="0" y="186"/>
                </a:moveTo>
                <a:cubicBezTo>
                  <a:pt x="62" y="202"/>
                  <a:pt x="298" y="266"/>
                  <a:pt x="375" y="282"/>
                </a:cubicBezTo>
                <a:cubicBezTo>
                  <a:pt x="452" y="298"/>
                  <a:pt x="456" y="307"/>
                  <a:pt x="462" y="282"/>
                </a:cubicBezTo>
                <a:cubicBezTo>
                  <a:pt x="468" y="257"/>
                  <a:pt x="430" y="176"/>
                  <a:pt x="414" y="129"/>
                </a:cubicBezTo>
                <a:cubicBezTo>
                  <a:pt x="398" y="82"/>
                  <a:pt x="376" y="27"/>
                  <a:pt x="366" y="0"/>
                </a:cubicBez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A9F8F31-22B6-417D-AF9F-F74E0DE09F4C}"/>
              </a:ext>
            </a:extLst>
          </p:cNvPr>
          <p:cNvSpPr>
            <a:spLocks/>
          </p:cNvSpPr>
          <p:nvPr/>
        </p:nvSpPr>
        <p:spPr bwMode="auto">
          <a:xfrm rot="21447653">
            <a:off x="2284726" y="2274074"/>
            <a:ext cx="832188" cy="245756"/>
          </a:xfrm>
          <a:custGeom>
            <a:avLst/>
            <a:gdLst>
              <a:gd name="T0" fmla="*/ 34 w 924"/>
              <a:gd name="T1" fmla="*/ 0 h 296"/>
              <a:gd name="T2" fmla="*/ 0 w 924"/>
              <a:gd name="T3" fmla="*/ 11 h 296"/>
              <a:gd name="T4" fmla="*/ 0 60000 65536"/>
              <a:gd name="T5" fmla="*/ 0 60000 65536"/>
              <a:gd name="T6" fmla="*/ 0 w 924"/>
              <a:gd name="T7" fmla="*/ 0 h 296"/>
              <a:gd name="T8" fmla="*/ 924 w 924"/>
              <a:gd name="T9" fmla="*/ 296 h 2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4" h="296">
                <a:moveTo>
                  <a:pt x="924" y="0"/>
                </a:moveTo>
                <a:lnTo>
                  <a:pt x="0" y="296"/>
                </a:lnTo>
              </a:path>
            </a:pathLst>
          </a:custGeom>
          <a:solidFill>
            <a:srgbClr val="009999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5D3F705A-6C14-495F-8DEA-10588BBE0759}"/>
              </a:ext>
            </a:extLst>
          </p:cNvPr>
          <p:cNvSpPr/>
          <p:nvPr/>
        </p:nvSpPr>
        <p:spPr>
          <a:xfrm>
            <a:off x="3659678" y="2866563"/>
            <a:ext cx="152905" cy="723243"/>
          </a:xfrm>
          <a:prstGeom prst="up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1DF097-C8CD-456D-A5B5-80CCF07276AB}"/>
              </a:ext>
            </a:extLst>
          </p:cNvPr>
          <p:cNvSpPr/>
          <p:nvPr/>
        </p:nvSpPr>
        <p:spPr>
          <a:xfrm>
            <a:off x="1524888" y="2640772"/>
            <a:ext cx="4968552" cy="1003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D4CC6745-6E14-4BD2-9D39-41B2F3E1E347}"/>
              </a:ext>
            </a:extLst>
          </p:cNvPr>
          <p:cNvGrpSpPr>
            <a:grpSpLocks/>
          </p:cNvGrpSpPr>
          <p:nvPr/>
        </p:nvGrpSpPr>
        <p:grpSpPr bwMode="auto">
          <a:xfrm>
            <a:off x="3620022" y="2565549"/>
            <a:ext cx="257175" cy="250825"/>
            <a:chOff x="5063" y="11295"/>
            <a:chExt cx="201" cy="198"/>
          </a:xfrm>
        </p:grpSpPr>
        <p:sp>
          <p:nvSpPr>
            <p:cNvPr id="16" name="Arc 35">
              <a:extLst>
                <a:ext uri="{FF2B5EF4-FFF2-40B4-BE49-F238E27FC236}">
                  <a16:creationId xmlns:a16="http://schemas.microsoft.com/office/drawing/2014/main" id="{24EA93DF-5C0F-4840-9C91-19E9CA0D0BD3}"/>
                </a:ext>
              </a:extLst>
            </p:cNvPr>
            <p:cNvSpPr>
              <a:spLocks/>
            </p:cNvSpPr>
            <p:nvPr/>
          </p:nvSpPr>
          <p:spPr bwMode="auto">
            <a:xfrm rot="5356304">
              <a:off x="5164" y="11393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Arc 36">
              <a:extLst>
                <a:ext uri="{FF2B5EF4-FFF2-40B4-BE49-F238E27FC236}">
                  <a16:creationId xmlns:a16="http://schemas.microsoft.com/office/drawing/2014/main" id="{F26A7E3C-663B-49B4-B7EB-588A9E86D06F}"/>
                </a:ext>
              </a:extLst>
            </p:cNvPr>
            <p:cNvSpPr>
              <a:spLocks/>
            </p:cNvSpPr>
            <p:nvPr/>
          </p:nvSpPr>
          <p:spPr bwMode="auto">
            <a:xfrm rot="5356304" flipH="1" flipV="1">
              <a:off x="5064" y="11296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Arc 37">
              <a:extLst>
                <a:ext uri="{FF2B5EF4-FFF2-40B4-BE49-F238E27FC236}">
                  <a16:creationId xmlns:a16="http://schemas.microsoft.com/office/drawing/2014/main" id="{E3096861-AB6D-4677-B33B-B0EC05533D28}"/>
                </a:ext>
              </a:extLst>
            </p:cNvPr>
            <p:cNvSpPr>
              <a:spLocks/>
            </p:cNvSpPr>
            <p:nvPr/>
          </p:nvSpPr>
          <p:spPr bwMode="auto">
            <a:xfrm rot="5356304" flipV="1">
              <a:off x="5064" y="11393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Arc 38">
              <a:extLst>
                <a:ext uri="{FF2B5EF4-FFF2-40B4-BE49-F238E27FC236}">
                  <a16:creationId xmlns:a16="http://schemas.microsoft.com/office/drawing/2014/main" id="{417EB480-FF04-4AE1-8A01-E2155FF9A0F9}"/>
                </a:ext>
              </a:extLst>
            </p:cNvPr>
            <p:cNvSpPr>
              <a:spLocks/>
            </p:cNvSpPr>
            <p:nvPr/>
          </p:nvSpPr>
          <p:spPr bwMode="auto">
            <a:xfrm rot="5356304" flipH="1">
              <a:off x="5164" y="11294"/>
              <a:ext cx="99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3452907-3E21-45B3-9879-29616E4C5168}"/>
              </a:ext>
            </a:extLst>
          </p:cNvPr>
          <p:cNvSpPr txBox="1"/>
          <p:nvPr/>
        </p:nvSpPr>
        <p:spPr>
          <a:xfrm>
            <a:off x="1293474" y="3662424"/>
            <a:ext cx="4651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If </a:t>
            </a:r>
            <a:r>
              <a:rPr lang="en-GB" altLang="en-US" dirty="0">
                <a:solidFill>
                  <a:schemeClr val="bg1"/>
                </a:solidFill>
              </a:rPr>
              <a:t>an </a:t>
            </a:r>
            <a:r>
              <a:rPr lang="en-GB" altLang="en-US" sz="1800" dirty="0">
                <a:solidFill>
                  <a:schemeClr val="bg1"/>
                </a:solidFill>
              </a:rPr>
              <a:t>aircraft is balanced the centre of gravity (down) and the centre of pressure (up) will be in the same location to </a:t>
            </a:r>
            <a:r>
              <a:rPr lang="en-GB" altLang="en-US" sz="1800">
                <a:solidFill>
                  <a:schemeClr val="bg1"/>
                </a:solidFill>
              </a:rPr>
              <a:t>help make </a:t>
            </a:r>
            <a:r>
              <a:rPr lang="en-GB" altLang="en-US" sz="1800" dirty="0">
                <a:solidFill>
                  <a:schemeClr val="bg1"/>
                </a:solidFill>
              </a:rPr>
              <a:t>the aircraft more stable in the air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39C30F-E4AA-452A-A76E-FA1250715F4F}"/>
              </a:ext>
            </a:extLst>
          </p:cNvPr>
          <p:cNvSpPr txBox="1"/>
          <p:nvPr/>
        </p:nvSpPr>
        <p:spPr>
          <a:xfrm>
            <a:off x="269369" y="299885"/>
            <a:ext cx="7036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BALANCE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060186-973D-4430-A799-168CDC334CD5}"/>
              </a:ext>
            </a:extLst>
          </p:cNvPr>
          <p:cNvSpPr txBox="1"/>
          <p:nvPr/>
        </p:nvSpPr>
        <p:spPr>
          <a:xfrm>
            <a:off x="269369" y="1133232"/>
            <a:ext cx="6976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 weight (the nut) is applied to the front of the glider to help balance the aircraft 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4E6E5A-E025-4DFE-9563-3826214B0F69}"/>
              </a:ext>
            </a:extLst>
          </p:cNvPr>
          <p:cNvSpPr txBox="1"/>
          <p:nvPr/>
        </p:nvSpPr>
        <p:spPr>
          <a:xfrm>
            <a:off x="3736130" y="3164788"/>
            <a:ext cx="4649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(Centre of Pressure)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7EC00A-2ECC-4430-B215-E94DC22BE445}"/>
              </a:ext>
            </a:extLst>
          </p:cNvPr>
          <p:cNvSpPr txBox="1"/>
          <p:nvPr/>
        </p:nvSpPr>
        <p:spPr>
          <a:xfrm>
            <a:off x="3757413" y="1664315"/>
            <a:ext cx="4649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(Centre of Gravity)</a:t>
            </a:r>
          </a:p>
        </p:txBody>
      </p:sp>
      <p:sp>
        <p:nvSpPr>
          <p:cNvPr id="31" name="Up Arrow 7">
            <a:extLst>
              <a:ext uri="{FF2B5EF4-FFF2-40B4-BE49-F238E27FC236}">
                <a16:creationId xmlns:a16="http://schemas.microsoft.com/office/drawing/2014/main" id="{F5FAE095-A91A-453C-AF85-6EA10A87A6F6}"/>
              </a:ext>
            </a:extLst>
          </p:cNvPr>
          <p:cNvSpPr/>
          <p:nvPr/>
        </p:nvSpPr>
        <p:spPr>
          <a:xfrm rot="10800000">
            <a:off x="3659172" y="1779563"/>
            <a:ext cx="152905" cy="723243"/>
          </a:xfrm>
          <a:prstGeom prst="up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1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30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86240-1543-4E18-827E-3F7E541E2DDC}"/>
              </a:ext>
            </a:extLst>
          </p:cNvPr>
          <p:cNvSpPr txBox="1"/>
          <p:nvPr/>
        </p:nvSpPr>
        <p:spPr>
          <a:xfrm>
            <a:off x="269369" y="299885"/>
            <a:ext cx="7036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How to balance your glider</a:t>
            </a:r>
          </a:p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724410-482C-49B9-9AA6-19E2040351DC}"/>
              </a:ext>
            </a:extLst>
          </p:cNvPr>
          <p:cNvGrpSpPr/>
          <p:nvPr/>
        </p:nvGrpSpPr>
        <p:grpSpPr>
          <a:xfrm>
            <a:off x="531077" y="955158"/>
            <a:ext cx="6639258" cy="3888457"/>
            <a:chOff x="741054" y="1628775"/>
            <a:chExt cx="7775884" cy="4608513"/>
          </a:xfrm>
        </p:grpSpPr>
        <p:pic>
          <p:nvPicPr>
            <p:cNvPr id="16" name="Picture 5" descr="Good">
              <a:extLst>
                <a:ext uri="{FF2B5EF4-FFF2-40B4-BE49-F238E27FC236}">
                  <a16:creationId xmlns:a16="http://schemas.microsoft.com/office/drawing/2014/main" id="{C8C4DEA4-8E65-44B7-B7B9-23E22804E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3" t="43967" r="7167"/>
            <a:stretch>
              <a:fillRect/>
            </a:stretch>
          </p:blipFill>
          <p:spPr bwMode="auto">
            <a:xfrm>
              <a:off x="1317315" y="1731169"/>
              <a:ext cx="6696075" cy="195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bad">
              <a:extLst>
                <a:ext uri="{FF2B5EF4-FFF2-40B4-BE49-F238E27FC236}">
                  <a16:creationId xmlns:a16="http://schemas.microsoft.com/office/drawing/2014/main" id="{3DB1BFD2-65AE-4F09-AFFA-D9055A211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3830638"/>
              <a:ext cx="6681788" cy="240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0FC5FD8-81C4-48BC-8905-55EEEB40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54" y="1628775"/>
              <a:ext cx="1366837" cy="1079500"/>
            </a:xfrm>
            <a:custGeom>
              <a:avLst/>
              <a:gdLst>
                <a:gd name="T0" fmla="*/ 0 w 861"/>
                <a:gd name="T1" fmla="*/ 2147483646 h 680"/>
                <a:gd name="T2" fmla="*/ 2147483646 w 861"/>
                <a:gd name="T3" fmla="*/ 2147483646 h 680"/>
                <a:gd name="T4" fmla="*/ 2147483646 w 861"/>
                <a:gd name="T5" fmla="*/ 0 h 680"/>
                <a:gd name="T6" fmla="*/ 0 60000 65536"/>
                <a:gd name="T7" fmla="*/ 0 60000 65536"/>
                <a:gd name="T8" fmla="*/ 0 60000 65536"/>
                <a:gd name="T9" fmla="*/ 0 w 861"/>
                <a:gd name="T10" fmla="*/ 0 h 680"/>
                <a:gd name="T11" fmla="*/ 861 w 861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680">
                  <a:moveTo>
                    <a:pt x="0" y="499"/>
                  </a:moveTo>
                  <a:lnTo>
                    <a:pt x="181" y="680"/>
                  </a:lnTo>
                  <a:lnTo>
                    <a:pt x="861" y="0"/>
                  </a:ln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19" name="Group 8">
              <a:extLst>
                <a:ext uri="{FF2B5EF4-FFF2-40B4-BE49-F238E27FC236}">
                  <a16:creationId xmlns:a16="http://schemas.microsoft.com/office/drawing/2014/main" id="{F6BF8E75-CFCB-4823-9BA0-076796B7B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491" y="4292600"/>
              <a:ext cx="1152525" cy="1152525"/>
              <a:chOff x="612" y="2614"/>
              <a:chExt cx="907" cy="907"/>
            </a:xfrm>
          </p:grpSpPr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F3AA93DF-737F-44D8-9465-37383B7D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2614"/>
                <a:ext cx="907" cy="90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:a16="http://schemas.microsoft.com/office/drawing/2014/main" id="{FC137C38-144C-4689-A608-93CE70F02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2" y="2614"/>
                <a:ext cx="907" cy="907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351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86240-1543-4E18-827E-3F7E541E2DDC}"/>
              </a:ext>
            </a:extLst>
          </p:cNvPr>
          <p:cNvSpPr txBox="1"/>
          <p:nvPr/>
        </p:nvSpPr>
        <p:spPr>
          <a:xfrm>
            <a:off x="269369" y="299885"/>
            <a:ext cx="7036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Move the wing backwards and forwards along the fuselage to find the balance point</a:t>
            </a:r>
          </a:p>
          <a:p>
            <a:endParaRPr lang="en-GB" dirty="0"/>
          </a:p>
        </p:txBody>
      </p:sp>
      <p:sp>
        <p:nvSpPr>
          <p:cNvPr id="46" name="Minus Sign 45">
            <a:extLst>
              <a:ext uri="{FF2B5EF4-FFF2-40B4-BE49-F238E27FC236}">
                <a16:creationId xmlns:a16="http://schemas.microsoft.com/office/drawing/2014/main" id="{C15B4B6E-726F-44A6-A918-32B3D371F6D1}"/>
              </a:ext>
            </a:extLst>
          </p:cNvPr>
          <p:cNvSpPr/>
          <p:nvPr/>
        </p:nvSpPr>
        <p:spPr>
          <a:xfrm>
            <a:off x="1059051" y="2577885"/>
            <a:ext cx="5935851" cy="449451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02960442-67EC-4371-B574-C45266EA30F5}"/>
              </a:ext>
            </a:extLst>
          </p:cNvPr>
          <p:cNvSpPr/>
          <p:nvPr/>
        </p:nvSpPr>
        <p:spPr>
          <a:xfrm rot="5400000">
            <a:off x="1111189" y="2689360"/>
            <a:ext cx="4897070" cy="449451"/>
          </a:xfrm>
          <a:prstGeom prst="mathMin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inus Sign 46">
            <a:extLst>
              <a:ext uri="{FF2B5EF4-FFF2-40B4-BE49-F238E27FC236}">
                <a16:creationId xmlns:a16="http://schemas.microsoft.com/office/drawing/2014/main" id="{0B6884FD-D2CC-4C79-9C89-F0BC1A011071}"/>
              </a:ext>
            </a:extLst>
          </p:cNvPr>
          <p:cNvSpPr/>
          <p:nvPr/>
        </p:nvSpPr>
        <p:spPr>
          <a:xfrm rot="5400000">
            <a:off x="5238707" y="2539064"/>
            <a:ext cx="1921790" cy="449451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756A7FD-AA47-456C-964F-781876A16F33}"/>
              </a:ext>
            </a:extLst>
          </p:cNvPr>
          <p:cNvSpPr/>
          <p:nvPr/>
        </p:nvSpPr>
        <p:spPr>
          <a:xfrm>
            <a:off x="1838400" y="2673458"/>
            <a:ext cx="310698" cy="278969"/>
          </a:xfrm>
          <a:prstGeom prst="hexagon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97B5763-35E7-48B8-80F0-D9C0CC247D3C}"/>
              </a:ext>
            </a:extLst>
          </p:cNvPr>
          <p:cNvSpPr/>
          <p:nvPr/>
        </p:nvSpPr>
        <p:spPr>
          <a:xfrm>
            <a:off x="3784450" y="3043906"/>
            <a:ext cx="1049278" cy="19372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B72FC720-7831-4353-9CD8-B530AE6035D2}"/>
              </a:ext>
            </a:extLst>
          </p:cNvPr>
          <p:cNvSpPr/>
          <p:nvPr/>
        </p:nvSpPr>
        <p:spPr>
          <a:xfrm rot="10800000">
            <a:off x="2239785" y="2261899"/>
            <a:ext cx="1049278" cy="19372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3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27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86240-1543-4E18-827E-3F7E541E2DDC}"/>
              </a:ext>
            </a:extLst>
          </p:cNvPr>
          <p:cNvSpPr txBox="1"/>
          <p:nvPr/>
        </p:nvSpPr>
        <p:spPr>
          <a:xfrm>
            <a:off x="626172" y="237025"/>
            <a:ext cx="7036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PRINCIPLES OF FLIGHT</a:t>
            </a:r>
          </a:p>
          <a:p>
            <a:endParaRPr lang="en-GB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BC4539B-8C29-4D58-B65C-F79DC05C3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423" y="1801755"/>
            <a:ext cx="4867730" cy="1294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6A0373-C1D3-4BAA-AA3A-1598B7E68D20}"/>
              </a:ext>
            </a:extLst>
          </p:cNvPr>
          <p:cNvSpPr txBox="1"/>
          <p:nvPr/>
        </p:nvSpPr>
        <p:spPr>
          <a:xfrm>
            <a:off x="3093581" y="1045794"/>
            <a:ext cx="210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_ _ _ _ _ _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4874D04-BE37-4D77-8FA0-4CFFB0DA7A54}"/>
              </a:ext>
            </a:extLst>
          </p:cNvPr>
          <p:cNvSpPr/>
          <p:nvPr/>
        </p:nvSpPr>
        <p:spPr>
          <a:xfrm>
            <a:off x="3703983" y="1829226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89657DC-B184-4090-BC38-F2AE5F39336D}"/>
              </a:ext>
            </a:extLst>
          </p:cNvPr>
          <p:cNvSpPr/>
          <p:nvPr/>
        </p:nvSpPr>
        <p:spPr>
          <a:xfrm rot="10800000">
            <a:off x="3703983" y="3101148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E0F6FE-281C-4028-9799-7DABC7D6C7F3}"/>
              </a:ext>
            </a:extLst>
          </p:cNvPr>
          <p:cNvSpPr txBox="1"/>
          <p:nvPr/>
        </p:nvSpPr>
        <p:spPr>
          <a:xfrm>
            <a:off x="3342998" y="3350898"/>
            <a:ext cx="210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_ _ _ _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6B5F585-C419-4EA5-8E9B-A3821DB10C4F}"/>
              </a:ext>
            </a:extLst>
          </p:cNvPr>
          <p:cNvSpPr/>
          <p:nvPr/>
        </p:nvSpPr>
        <p:spPr>
          <a:xfrm rot="5400000">
            <a:off x="6277726" y="2451082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ACC7E1-5C2A-44AC-8F58-6DB25393C338}"/>
              </a:ext>
            </a:extLst>
          </p:cNvPr>
          <p:cNvSpPr txBox="1"/>
          <p:nvPr/>
        </p:nvSpPr>
        <p:spPr>
          <a:xfrm>
            <a:off x="6847202" y="2099482"/>
            <a:ext cx="210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_ _ _ _ _ _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5968700-E07B-4375-8C3A-00C4CCFBD60B}"/>
              </a:ext>
            </a:extLst>
          </p:cNvPr>
          <p:cNvSpPr/>
          <p:nvPr/>
        </p:nvSpPr>
        <p:spPr>
          <a:xfrm rot="16200000">
            <a:off x="1191089" y="2514480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741B6C-361F-40B0-BF9D-0FF3F948BF44}"/>
              </a:ext>
            </a:extLst>
          </p:cNvPr>
          <p:cNvSpPr txBox="1"/>
          <p:nvPr/>
        </p:nvSpPr>
        <p:spPr>
          <a:xfrm>
            <a:off x="0" y="2198558"/>
            <a:ext cx="210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_ _ _ _</a:t>
            </a:r>
          </a:p>
        </p:txBody>
      </p:sp>
    </p:spTree>
    <p:extLst>
      <p:ext uri="{BB962C8B-B14F-4D97-AF65-F5344CB8AC3E}">
        <p14:creationId xmlns:p14="http://schemas.microsoft.com/office/powerpoint/2010/main" val="2319972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86240-1543-4E18-827E-3F7E541E2DDC}"/>
              </a:ext>
            </a:extLst>
          </p:cNvPr>
          <p:cNvSpPr txBox="1"/>
          <p:nvPr/>
        </p:nvSpPr>
        <p:spPr>
          <a:xfrm>
            <a:off x="269369" y="1865214"/>
            <a:ext cx="7036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Lets go Fly!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31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7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9929C-785C-4BBD-9A73-8F3492E7D72F}"/>
              </a:ext>
            </a:extLst>
          </p:cNvPr>
          <p:cNvSpPr txBox="1"/>
          <p:nvPr/>
        </p:nvSpPr>
        <p:spPr>
          <a:xfrm>
            <a:off x="3192358" y="1688365"/>
            <a:ext cx="70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THRUST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0166A-A850-42ED-98A7-9A23C0B609A2}"/>
              </a:ext>
            </a:extLst>
          </p:cNvPr>
          <p:cNvSpPr txBox="1"/>
          <p:nvPr/>
        </p:nvSpPr>
        <p:spPr>
          <a:xfrm>
            <a:off x="113908" y="3308115"/>
            <a:ext cx="743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creates the force of Thrust on an airplane?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9C927-8E80-422D-BB3B-A6F2DA21C90C}"/>
              </a:ext>
            </a:extLst>
          </p:cNvPr>
          <p:cNvSpPr txBox="1"/>
          <p:nvPr/>
        </p:nvSpPr>
        <p:spPr>
          <a:xfrm>
            <a:off x="28807" y="3812565"/>
            <a:ext cx="764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types of engine do you know about?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5DDAA-EDA9-4C98-9B85-49FC16F058CF}"/>
              </a:ext>
            </a:extLst>
          </p:cNvPr>
          <p:cNvSpPr txBox="1"/>
          <p:nvPr/>
        </p:nvSpPr>
        <p:spPr>
          <a:xfrm>
            <a:off x="41841" y="4317013"/>
            <a:ext cx="786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will create the force of Thrust on your glider?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30C57-8DF7-4AFF-8855-70BBB789BB13}"/>
              </a:ext>
            </a:extLst>
          </p:cNvPr>
          <p:cNvSpPr txBox="1"/>
          <p:nvPr/>
        </p:nvSpPr>
        <p:spPr>
          <a:xfrm>
            <a:off x="232855" y="2791360"/>
            <a:ext cx="755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FF00"/>
                </a:solidFill>
              </a:rPr>
              <a:t>Thrust is a mechanical force generated to move an aircraft through the air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929402E-A483-423D-9CD4-E1E5D0E0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807" y="1083881"/>
            <a:ext cx="5493341" cy="1460358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546C215-E89C-4933-B463-F7CABF99BE67}"/>
              </a:ext>
            </a:extLst>
          </p:cNvPr>
          <p:cNvSpPr/>
          <p:nvPr/>
        </p:nvSpPr>
        <p:spPr>
          <a:xfrm>
            <a:off x="275894" y="3709655"/>
            <a:ext cx="1316053" cy="709301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Discuss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BBBBBF0-B1F2-477E-8883-D69B5327ED5E}"/>
              </a:ext>
            </a:extLst>
          </p:cNvPr>
          <p:cNvSpPr/>
          <p:nvPr/>
        </p:nvSpPr>
        <p:spPr>
          <a:xfrm rot="5400000">
            <a:off x="5180488" y="1820701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9929C-785C-4BBD-9A73-8F3492E7D72F}"/>
              </a:ext>
            </a:extLst>
          </p:cNvPr>
          <p:cNvSpPr txBox="1"/>
          <p:nvPr/>
        </p:nvSpPr>
        <p:spPr>
          <a:xfrm>
            <a:off x="3158305" y="1672173"/>
            <a:ext cx="70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THRUST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0166A-A850-42ED-98A7-9A23C0B609A2}"/>
              </a:ext>
            </a:extLst>
          </p:cNvPr>
          <p:cNvSpPr txBox="1"/>
          <p:nvPr/>
        </p:nvSpPr>
        <p:spPr>
          <a:xfrm>
            <a:off x="255281" y="2735905"/>
            <a:ext cx="7438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Engines generate Thrust for an airplane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9C927-8E80-422D-BB3B-A6F2DA21C90C}"/>
              </a:ext>
            </a:extLst>
          </p:cNvPr>
          <p:cNvSpPr txBox="1"/>
          <p:nvPr/>
        </p:nvSpPr>
        <p:spPr>
          <a:xfrm>
            <a:off x="153256" y="3137195"/>
            <a:ext cx="764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Many types; Jet, Turbo Propellor, Electric, Piston, Rockets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5DDAA-EDA9-4C98-9B85-49FC16F058CF}"/>
              </a:ext>
            </a:extLst>
          </p:cNvPr>
          <p:cNvSpPr txBox="1"/>
          <p:nvPr/>
        </p:nvSpPr>
        <p:spPr>
          <a:xfrm>
            <a:off x="41841" y="3511083"/>
            <a:ext cx="7865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Gliders don’t have engines. In real time they receive a ‘tow’ – today they will use your arm!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901B166-1E03-4859-B640-7DC61710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4639"/>
            <a:ext cx="5493341" cy="1460358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0B745B1A-E285-4D22-A80E-0790831B36D1}"/>
              </a:ext>
            </a:extLst>
          </p:cNvPr>
          <p:cNvSpPr/>
          <p:nvPr/>
        </p:nvSpPr>
        <p:spPr>
          <a:xfrm rot="5400000">
            <a:off x="5223020" y="1822340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9929C-785C-4BBD-9A73-8F3492E7D72F}"/>
              </a:ext>
            </a:extLst>
          </p:cNvPr>
          <p:cNvSpPr txBox="1"/>
          <p:nvPr/>
        </p:nvSpPr>
        <p:spPr>
          <a:xfrm>
            <a:off x="-2609624" y="1530282"/>
            <a:ext cx="70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DRAG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0166A-A850-42ED-98A7-9A23C0B609A2}"/>
              </a:ext>
            </a:extLst>
          </p:cNvPr>
          <p:cNvSpPr txBox="1"/>
          <p:nvPr/>
        </p:nvSpPr>
        <p:spPr>
          <a:xfrm>
            <a:off x="0" y="3717051"/>
            <a:ext cx="805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Drag is generated by every part of the airplane (even the engines!)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9C927-8E80-422D-BB3B-A6F2DA21C90C}"/>
              </a:ext>
            </a:extLst>
          </p:cNvPr>
          <p:cNvSpPr txBox="1"/>
          <p:nvPr/>
        </p:nvSpPr>
        <p:spPr>
          <a:xfrm>
            <a:off x="-84524" y="3195478"/>
            <a:ext cx="792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Air particles create friction when they come into contact with a moving solid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D4F58-FC03-4250-B78C-B65C61133925}"/>
              </a:ext>
            </a:extLst>
          </p:cNvPr>
          <p:cNvSpPr txBox="1"/>
          <p:nvPr/>
        </p:nvSpPr>
        <p:spPr>
          <a:xfrm>
            <a:off x="0" y="2608198"/>
            <a:ext cx="776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FF00"/>
                </a:solidFill>
              </a:rPr>
              <a:t>Drag is the force generated by a solid object moving through a fluid (air!)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2D0AD-ED64-4811-9378-D5F352438A7E}"/>
              </a:ext>
            </a:extLst>
          </p:cNvPr>
          <p:cNvSpPr txBox="1"/>
          <p:nvPr/>
        </p:nvSpPr>
        <p:spPr>
          <a:xfrm>
            <a:off x="0" y="4189521"/>
            <a:ext cx="805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can we do to reduce Drag?</a:t>
            </a:r>
          </a:p>
          <a:p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95B8BEA-34E0-4D5C-A52D-ECEEB8D38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580" y="840192"/>
            <a:ext cx="5493341" cy="1460358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B9C6CFD-537F-4698-B053-3C80B0485925}"/>
              </a:ext>
            </a:extLst>
          </p:cNvPr>
          <p:cNvSpPr/>
          <p:nvPr/>
        </p:nvSpPr>
        <p:spPr>
          <a:xfrm>
            <a:off x="1091133" y="4158035"/>
            <a:ext cx="1316053" cy="709301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Discuss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9BD86CD-6910-4E21-A6D2-365FA9DB020E}"/>
              </a:ext>
            </a:extLst>
          </p:cNvPr>
          <p:cNvSpPr/>
          <p:nvPr/>
        </p:nvSpPr>
        <p:spPr>
          <a:xfrm rot="16200000">
            <a:off x="1473995" y="1710279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9929C-785C-4BBD-9A73-8F3492E7D72F}"/>
              </a:ext>
            </a:extLst>
          </p:cNvPr>
          <p:cNvSpPr txBox="1"/>
          <p:nvPr/>
        </p:nvSpPr>
        <p:spPr>
          <a:xfrm>
            <a:off x="-2731495" y="1523396"/>
            <a:ext cx="70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DRAG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0166A-A850-42ED-98A7-9A23C0B609A2}"/>
              </a:ext>
            </a:extLst>
          </p:cNvPr>
          <p:cNvSpPr txBox="1"/>
          <p:nvPr/>
        </p:nvSpPr>
        <p:spPr>
          <a:xfrm>
            <a:off x="0" y="3717051"/>
            <a:ext cx="792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Smooth surfaces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9C927-8E80-422D-BB3B-A6F2DA21C90C}"/>
              </a:ext>
            </a:extLst>
          </p:cNvPr>
          <p:cNvSpPr txBox="1"/>
          <p:nvPr/>
        </p:nvSpPr>
        <p:spPr>
          <a:xfrm>
            <a:off x="-6577" y="4293185"/>
            <a:ext cx="802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Aerodynamic shapes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D4F58-FC03-4250-B78C-B65C61133925}"/>
              </a:ext>
            </a:extLst>
          </p:cNvPr>
          <p:cNvSpPr txBox="1"/>
          <p:nvPr/>
        </p:nvSpPr>
        <p:spPr>
          <a:xfrm>
            <a:off x="0" y="2608198"/>
            <a:ext cx="776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FF00"/>
                </a:solidFill>
              </a:rPr>
              <a:t>Drag is the force generated by a solid object moving through a fluid (air!)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2D0AD-ED64-4811-9378-D5F352438A7E}"/>
              </a:ext>
            </a:extLst>
          </p:cNvPr>
          <p:cNvSpPr txBox="1"/>
          <p:nvPr/>
        </p:nvSpPr>
        <p:spPr>
          <a:xfrm>
            <a:off x="-61473" y="3130815"/>
            <a:ext cx="805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Curved Edges</a:t>
            </a:r>
          </a:p>
          <a:p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12CA3E1-08A4-415E-B9ED-F79421D87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925" y="854722"/>
            <a:ext cx="5493341" cy="1460358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A2FF32B2-347E-48D4-90A6-41684357C8F7}"/>
              </a:ext>
            </a:extLst>
          </p:cNvPr>
          <p:cNvSpPr/>
          <p:nvPr/>
        </p:nvSpPr>
        <p:spPr>
          <a:xfrm rot="16200000">
            <a:off x="1403360" y="1725687"/>
            <a:ext cx="796151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9929C-785C-4BBD-9A73-8F3492E7D72F}"/>
              </a:ext>
            </a:extLst>
          </p:cNvPr>
          <p:cNvSpPr txBox="1"/>
          <p:nvPr/>
        </p:nvSpPr>
        <p:spPr>
          <a:xfrm>
            <a:off x="216073" y="418003"/>
            <a:ext cx="70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WEIGHT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0166A-A850-42ED-98A7-9A23C0B609A2}"/>
              </a:ext>
            </a:extLst>
          </p:cNvPr>
          <p:cNvSpPr txBox="1"/>
          <p:nvPr/>
        </p:nvSpPr>
        <p:spPr>
          <a:xfrm>
            <a:off x="-111420" y="3762762"/>
            <a:ext cx="805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can we do to make an airplane lighter?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5DDAA-EDA9-4C98-9B85-49FC16F058CF}"/>
              </a:ext>
            </a:extLst>
          </p:cNvPr>
          <p:cNvSpPr txBox="1"/>
          <p:nvPr/>
        </p:nvSpPr>
        <p:spPr>
          <a:xfrm>
            <a:off x="-15369" y="3313982"/>
            <a:ext cx="786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do you think makes up the weight of an airplane?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D4F58-FC03-4250-B78C-B65C61133925}"/>
              </a:ext>
            </a:extLst>
          </p:cNvPr>
          <p:cNvSpPr txBox="1"/>
          <p:nvPr/>
        </p:nvSpPr>
        <p:spPr>
          <a:xfrm>
            <a:off x="1" y="2926671"/>
            <a:ext cx="776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FF00"/>
                </a:solidFill>
              </a:rPr>
              <a:t>Weight is caused by Gravity and is the force that keeps objects on the ground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8567326-9420-4C42-96A4-9A5F46819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42" y="1111392"/>
            <a:ext cx="5493341" cy="1460358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3F098C3D-F5E7-4B5D-A928-B9C65BC83000}"/>
              </a:ext>
            </a:extLst>
          </p:cNvPr>
          <p:cNvSpPr/>
          <p:nvPr/>
        </p:nvSpPr>
        <p:spPr>
          <a:xfrm>
            <a:off x="216073" y="3731276"/>
            <a:ext cx="1316053" cy="709301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Discuss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5DB5B9F9-AA33-4106-99BD-E93A479C9A6F}"/>
              </a:ext>
            </a:extLst>
          </p:cNvPr>
          <p:cNvSpPr/>
          <p:nvPr/>
        </p:nvSpPr>
        <p:spPr>
          <a:xfrm>
            <a:off x="3355463" y="1111392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4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9929C-785C-4BBD-9A73-8F3492E7D72F}"/>
              </a:ext>
            </a:extLst>
          </p:cNvPr>
          <p:cNvSpPr txBox="1"/>
          <p:nvPr/>
        </p:nvSpPr>
        <p:spPr>
          <a:xfrm>
            <a:off x="401484" y="418003"/>
            <a:ext cx="70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WEIGHT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0166A-A850-42ED-98A7-9A23C0B609A2}"/>
              </a:ext>
            </a:extLst>
          </p:cNvPr>
          <p:cNvSpPr txBox="1"/>
          <p:nvPr/>
        </p:nvSpPr>
        <p:spPr>
          <a:xfrm>
            <a:off x="-15369" y="3830678"/>
            <a:ext cx="805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Overcome weight limitations by constructing the body with lightweight materials; remove unnecessary material; wing shape, engine size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5DDAA-EDA9-4C98-9B85-49FC16F058CF}"/>
              </a:ext>
            </a:extLst>
          </p:cNvPr>
          <p:cNvSpPr txBox="1"/>
          <p:nvPr/>
        </p:nvSpPr>
        <p:spPr>
          <a:xfrm>
            <a:off x="1" y="2872022"/>
            <a:ext cx="7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Structure, Crew, Payload (that’s the cargo/passengers) and Fuel determine an aircrafts weight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7DB052D-EDC1-432D-B6A8-A7C804E9C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393" y="1099339"/>
            <a:ext cx="5493341" cy="1460358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A79F1593-9ECD-4D52-B2A8-6191EC1CEDF5}"/>
              </a:ext>
            </a:extLst>
          </p:cNvPr>
          <p:cNvSpPr/>
          <p:nvPr/>
        </p:nvSpPr>
        <p:spPr>
          <a:xfrm>
            <a:off x="3530203" y="1112700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EM_Powerpoint FL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Royal Air Force Graphic_.0812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21" y="142365"/>
            <a:ext cx="1383695" cy="629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9929C-785C-4BBD-9A73-8F3492E7D72F}"/>
              </a:ext>
            </a:extLst>
          </p:cNvPr>
          <p:cNvSpPr txBox="1"/>
          <p:nvPr/>
        </p:nvSpPr>
        <p:spPr>
          <a:xfrm>
            <a:off x="131952" y="1808591"/>
            <a:ext cx="70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LIFT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9C927-8E80-422D-BB3B-A6F2DA21C90C}"/>
              </a:ext>
            </a:extLst>
          </p:cNvPr>
          <p:cNvSpPr txBox="1"/>
          <p:nvPr/>
        </p:nvSpPr>
        <p:spPr>
          <a:xfrm>
            <a:off x="-15370" y="3769477"/>
            <a:ext cx="792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 airplane wing shapes do you know?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65DDAA-EDA9-4C98-9B85-49FC16F058CF}"/>
              </a:ext>
            </a:extLst>
          </p:cNvPr>
          <p:cNvSpPr txBox="1"/>
          <p:nvPr/>
        </p:nvSpPr>
        <p:spPr>
          <a:xfrm>
            <a:off x="-15370" y="3255935"/>
            <a:ext cx="786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Which part of the airplane do you think helps generate Lift?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D4F58-FC03-4250-B78C-B65C61133925}"/>
              </a:ext>
            </a:extLst>
          </p:cNvPr>
          <p:cNvSpPr txBox="1"/>
          <p:nvPr/>
        </p:nvSpPr>
        <p:spPr>
          <a:xfrm>
            <a:off x="1" y="2571750"/>
            <a:ext cx="7760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FF00"/>
                </a:solidFill>
              </a:rPr>
              <a:t>Lift is the force on an item that moves it perpendicular (90 degrees) to the direction of motion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86200FC-6E05-4B88-9B0C-77AFA3A27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80" y="38959"/>
            <a:ext cx="5493341" cy="1460358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B30E3ECF-544B-4A58-B271-EAA81DE3D24A}"/>
              </a:ext>
            </a:extLst>
          </p:cNvPr>
          <p:cNvSpPr/>
          <p:nvPr/>
        </p:nvSpPr>
        <p:spPr>
          <a:xfrm>
            <a:off x="275894" y="4024983"/>
            <a:ext cx="1316053" cy="709301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Discuss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85EB3B8-66C6-4AAE-9771-07D680B6A89D}"/>
              </a:ext>
            </a:extLst>
          </p:cNvPr>
          <p:cNvSpPr/>
          <p:nvPr/>
        </p:nvSpPr>
        <p:spPr>
          <a:xfrm rot="10800000">
            <a:off x="3260672" y="1480329"/>
            <a:ext cx="769620" cy="3693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622</Words>
  <Application>Microsoft Office PowerPoint</Application>
  <PresentationFormat>On-screen Show (16:9)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Myriad Pro</vt:lpstr>
      <vt:lpstr>Office Theme</vt:lpstr>
      <vt:lpstr>Theory of Flight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Cranwell Lincolnshire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RAF Youth and STEM Team</dc:title>
  <dc:creator>Graphics and Media Section Royal Air Force College Cranwell</dc:creator>
  <cp:lastModifiedBy>Duffy, Sarah Flt Lt (CRN-College-HQ-RAFYouthSTEM-SA1)</cp:lastModifiedBy>
  <cp:revision>52</cp:revision>
  <cp:lastPrinted>2022-03-22T13:46:39Z</cp:lastPrinted>
  <dcterms:created xsi:type="dcterms:W3CDTF">2021-12-08T17:35:23Z</dcterms:created>
  <dcterms:modified xsi:type="dcterms:W3CDTF">2022-03-22T17:17:58Z</dcterms:modified>
</cp:coreProperties>
</file>