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kumimoji="0" sz="2600" b="0" i="0" u="none" strike="noStrike" cap="none" spc="78" normalizeH="0" baseline="0">
        <a:ln>
          <a:noFill/>
        </a:ln>
        <a:solidFill>
          <a:schemeClr val="accent1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1pPr>
    <a:lvl2pPr marL="0" marR="0" indent="4572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kumimoji="0" sz="2600" b="0" i="0" u="none" strike="noStrike" cap="none" spc="78" normalizeH="0" baseline="0">
        <a:ln>
          <a:noFill/>
        </a:ln>
        <a:solidFill>
          <a:schemeClr val="accent1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2pPr>
    <a:lvl3pPr marL="0" marR="0" indent="9144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kumimoji="0" sz="2600" b="0" i="0" u="none" strike="noStrike" cap="none" spc="78" normalizeH="0" baseline="0">
        <a:ln>
          <a:noFill/>
        </a:ln>
        <a:solidFill>
          <a:schemeClr val="accent1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3pPr>
    <a:lvl4pPr marL="0" marR="0" indent="13716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kumimoji="0" sz="2600" b="0" i="0" u="none" strike="noStrike" cap="none" spc="78" normalizeH="0" baseline="0">
        <a:ln>
          <a:noFill/>
        </a:ln>
        <a:solidFill>
          <a:schemeClr val="accent1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4pPr>
    <a:lvl5pPr marL="0" marR="0" indent="18288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kumimoji="0" sz="2600" b="0" i="0" u="none" strike="noStrike" cap="none" spc="78" normalizeH="0" baseline="0">
        <a:ln>
          <a:noFill/>
        </a:ln>
        <a:solidFill>
          <a:schemeClr val="accent1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5pPr>
    <a:lvl6pPr marL="0" marR="0" indent="22860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kumimoji="0" sz="2600" b="0" i="0" u="none" strike="noStrike" cap="none" spc="78" normalizeH="0" baseline="0">
        <a:ln>
          <a:noFill/>
        </a:ln>
        <a:solidFill>
          <a:schemeClr val="accent1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6pPr>
    <a:lvl7pPr marL="0" marR="0" indent="27432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kumimoji="0" sz="2600" b="0" i="0" u="none" strike="noStrike" cap="none" spc="78" normalizeH="0" baseline="0">
        <a:ln>
          <a:noFill/>
        </a:ln>
        <a:solidFill>
          <a:schemeClr val="accent1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7pPr>
    <a:lvl8pPr marL="0" marR="0" indent="32004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kumimoji="0" sz="2600" b="0" i="0" u="none" strike="noStrike" cap="none" spc="78" normalizeH="0" baseline="0">
        <a:ln>
          <a:noFill/>
        </a:ln>
        <a:solidFill>
          <a:schemeClr val="accent1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8pPr>
    <a:lvl9pPr marL="0" marR="0" indent="36576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kumimoji="0" sz="2600" b="0" i="0" u="none" strike="noStrike" cap="none" spc="78" normalizeH="0" baseline="0">
        <a:ln>
          <a:noFill/>
        </a:ln>
        <a:solidFill>
          <a:schemeClr val="accent1"/>
        </a:solidFill>
        <a:effectLst/>
        <a:uFillTx/>
        <a:latin typeface="Founders Grotesk Text"/>
        <a:ea typeface="Founders Grotesk Text"/>
        <a:cs typeface="Founders Grotesk Text"/>
        <a:sym typeface="Founders Grotesk Tex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381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381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3A39E5"/>
        </a:fontRef>
        <a:srgbClr val="3A39E5"/>
      </a:tcTxStyle>
      <a:tcStyle>
        <a:tcBdr>
          <a:left>
            <a:ln w="12700" cap="flat">
              <a:solidFill>
                <a:srgbClr val="525760"/>
              </a:solidFill>
              <a:prstDash val="solid"/>
              <a:miter lim="400000"/>
            </a:ln>
          </a:left>
          <a:right>
            <a:ln w="38100" cap="flat">
              <a:solidFill>
                <a:schemeClr val="accent1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/>
              </a:solidFill>
              <a:prstDash val="solid"/>
              <a:miter lim="400000"/>
            </a:ln>
          </a:top>
          <a:bottom>
            <a:ln w="12700" cap="flat">
              <a:solidFill>
                <a:srgbClr val="525760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525760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Founders Grotesk Medium"/>
          <a:ea typeface="Founders Grotesk Medium"/>
          <a:cs typeface="Founders Grotesk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54585E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45357"/>
              <a:satOff val="2412"/>
              <a:lumOff val="-28753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45A62"/>
              </a:solidFill>
              <a:prstDash val="solid"/>
              <a:miter lim="400000"/>
            </a:ln>
          </a:left>
          <a:right>
            <a:ln w="12700" cap="flat">
              <a:solidFill>
                <a:srgbClr val="545A62"/>
              </a:solidFill>
              <a:prstDash val="solid"/>
              <a:miter lim="400000"/>
            </a:ln>
          </a:right>
          <a:top>
            <a:ln w="12700" cap="flat">
              <a:solidFill>
                <a:srgbClr val="545A62"/>
              </a:solidFill>
              <a:prstDash val="solid"/>
              <a:miter lim="400000"/>
            </a:ln>
          </a:top>
          <a:bottom>
            <a:ln w="12700" cap="flat">
              <a:solidFill>
                <a:srgbClr val="545A62"/>
              </a:solidFill>
              <a:prstDash val="solid"/>
              <a:miter lim="400000"/>
            </a:ln>
          </a:bottom>
          <a:insideH>
            <a:ln w="12700" cap="flat">
              <a:solidFill>
                <a:srgbClr val="545A62"/>
              </a:solidFill>
              <a:prstDash val="solid"/>
              <a:miter lim="400000"/>
            </a:ln>
          </a:insideH>
          <a:insideV>
            <a:ln w="12700" cap="flat">
              <a:solidFill>
                <a:srgbClr val="545A6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9FAFF"/>
          </a:solidFill>
        </a:fill>
      </a:tcStyle>
    </a:band2H>
    <a:firstCol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38100" cap="flat">
              <a:solidFill>
                <a:srgbClr val="545A62"/>
              </a:solidFill>
              <a:prstDash val="solid"/>
              <a:miter lim="400000"/>
            </a:ln>
          </a:right>
          <a:top>
            <a:ln w="12700" cap="flat">
              <a:solidFill>
                <a:srgbClr val="555A61"/>
              </a:solidFill>
              <a:prstDash val="solid"/>
              <a:miter lim="400000"/>
            </a:ln>
          </a:top>
          <a:bottom>
            <a:ln w="12700" cap="flat">
              <a:solidFill>
                <a:srgbClr val="555A61"/>
              </a:solidFill>
              <a:prstDash val="solid"/>
              <a:miter lim="400000"/>
            </a:ln>
          </a:bottom>
          <a:insideH>
            <a:ln w="12700" cap="flat">
              <a:solidFill>
                <a:srgbClr val="555A61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527787"/>
              <a:satOff val="-26837"/>
              <a:lumOff val="15324"/>
            </a:schemeClr>
          </a:solidFill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45A62"/>
              </a:solidFill>
              <a:prstDash val="solid"/>
              <a:miter lim="400000"/>
            </a:ln>
          </a:left>
          <a:right>
            <a:ln w="12700" cap="flat">
              <a:solidFill>
                <a:srgbClr val="545A62"/>
              </a:solidFill>
              <a:prstDash val="solid"/>
              <a:miter lim="400000"/>
            </a:ln>
          </a:right>
          <a:top>
            <a:ln w="38100" cap="flat">
              <a:solidFill>
                <a:srgbClr val="545A62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45A62"/>
              </a:solidFill>
              <a:prstDash val="solid"/>
              <a:miter lim="400000"/>
            </a:ln>
          </a:insideH>
          <a:insideV>
            <a:ln w="12700" cap="flat">
              <a:solidFill>
                <a:srgbClr val="545A6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Founders Grotesk Medium"/>
          <a:ea typeface="Founders Grotesk Medium"/>
          <a:cs typeface="Founders Grotesk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38100" cap="flat">
              <a:solidFill>
                <a:srgbClr val="545A62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238625"/>
              <a:satOff val="-6134"/>
              <a:lumOff val="8689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6F4E4"/>
          </a:solidFill>
        </a:fill>
      </a:tcStyle>
    </a:band2H>
    <a:firstCol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381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solidFill>
            <a:schemeClr val="accent5">
              <a:hueOff val="503731"/>
              <a:lumOff val="7092"/>
            </a:schemeClr>
          </a:solidFill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rgbClr val="54585E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381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4585E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A8A8A8"/>
              </a:solidFill>
              <a:prstDash val="solid"/>
              <a:miter lim="400000"/>
            </a:ln>
          </a:left>
          <a:right>
            <a:ln w="12700" cap="flat">
              <a:solidFill>
                <a:srgbClr val="A8A8A8"/>
              </a:solidFill>
              <a:prstDash val="solid"/>
              <a:miter lim="400000"/>
            </a:ln>
          </a:right>
          <a:top>
            <a:ln w="12700" cap="flat">
              <a:solidFill>
                <a:srgbClr val="A8A8A8"/>
              </a:solidFill>
              <a:prstDash val="solid"/>
              <a:miter lim="400000"/>
            </a:ln>
          </a:top>
          <a:bottom>
            <a:ln w="12700" cap="flat">
              <a:solidFill>
                <a:srgbClr val="A8A8A8"/>
              </a:solidFill>
              <a:prstDash val="solid"/>
              <a:miter lim="400000"/>
            </a:ln>
          </a:bottom>
          <a:insideH>
            <a:ln w="12700" cap="flat">
              <a:solidFill>
                <a:srgbClr val="A8A8A8"/>
              </a:solidFill>
              <a:prstDash val="solid"/>
              <a:miter lim="400000"/>
            </a:ln>
          </a:insideH>
          <a:insideV>
            <a:ln w="12700" cap="flat">
              <a:solidFill>
                <a:srgbClr val="A8A8A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5666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56667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EBEB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38100" cap="flat">
              <a:solidFill>
                <a:srgbClr val="656667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A8A8A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6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3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71500" y="12269258"/>
            <a:ext cx="23235147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sz="2800" b="1" cap="all" spc="168">
                <a:solidFill>
                  <a:schemeClr val="accent4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r>
              <a:t>Author and Date </a:t>
            </a:r>
          </a:p>
        </p:txBody>
      </p:sp>
      <p:sp>
        <p:nvSpPr>
          <p:cNvPr id="14" name="Line"/>
          <p:cNvSpPr/>
          <p:nvPr/>
        </p:nvSpPr>
        <p:spPr>
          <a:xfrm>
            <a:off x="634956" y="9475085"/>
            <a:ext cx="23114088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5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571500" y="9525885"/>
            <a:ext cx="23235147" cy="2647065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5000" spc="-300">
                <a:solidFill>
                  <a:srgbClr val="FFFFFF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1500" y="847716"/>
            <a:ext cx="23235147" cy="2324101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80000"/>
              </a:lnSpc>
              <a:tabLst/>
              <a:defRPr spc="-79">
                <a:solidFill>
                  <a:schemeClr val="accent4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  <a:lvl2pPr defTabSz="825500">
              <a:lnSpc>
                <a:spcPct val="80000"/>
              </a:lnSpc>
              <a:tabLst/>
              <a:defRPr spc="-79">
                <a:solidFill>
                  <a:schemeClr val="accent4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2pPr>
            <a:lvl3pPr defTabSz="825500">
              <a:lnSpc>
                <a:spcPct val="80000"/>
              </a:lnSpc>
              <a:tabLst/>
              <a:defRPr spc="-79">
                <a:solidFill>
                  <a:schemeClr val="accent4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3pPr>
            <a:lvl4pPr defTabSz="825500">
              <a:lnSpc>
                <a:spcPct val="80000"/>
              </a:lnSpc>
              <a:tabLst/>
              <a:defRPr spc="-79">
                <a:solidFill>
                  <a:schemeClr val="accent4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4pPr>
            <a:lvl5pPr defTabSz="825500">
              <a:lnSpc>
                <a:spcPct val="80000"/>
              </a:lnSpc>
              <a:tabLst/>
              <a:defRPr spc="-79">
                <a:solidFill>
                  <a:schemeClr val="accent4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tem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14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71500" y="3898900"/>
            <a:ext cx="23236826" cy="5499100"/>
          </a:xfrm>
          <a:prstGeom prst="rect">
            <a:avLst/>
          </a:prstGeom>
        </p:spPr>
        <p:txBody>
          <a:bodyPr anchor="ctr"/>
          <a:lstStyle>
            <a:lvl1pPr defTabSz="825500">
              <a:lnSpc>
                <a:spcPct val="100000"/>
              </a:lnSpc>
              <a:tabLst/>
              <a:defRPr sz="12000" spc="-23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  <a:lvl2pPr defTabSz="825500">
              <a:lnSpc>
                <a:spcPct val="100000"/>
              </a:lnSpc>
              <a:tabLst/>
              <a:defRPr sz="12000" spc="-23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2pPr>
            <a:lvl3pPr defTabSz="825500">
              <a:lnSpc>
                <a:spcPct val="100000"/>
              </a:lnSpc>
              <a:tabLst/>
              <a:defRPr sz="12000" spc="-23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3pPr>
            <a:lvl4pPr defTabSz="825500">
              <a:lnSpc>
                <a:spcPct val="100000"/>
              </a:lnSpc>
              <a:tabLst/>
              <a:defRPr sz="12000" spc="-23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4pPr>
            <a:lvl5pPr defTabSz="825500">
              <a:lnSpc>
                <a:spcPct val="100000"/>
              </a:lnSpc>
              <a:tabLst/>
              <a:defRPr sz="12000" spc="-23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 Fact">
    <p:bg>
      <p:bgPr>
        <a:solidFill>
          <a:srgbClr val="C3D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34999" y="1346200"/>
            <a:ext cx="23241001" cy="8451368"/>
          </a:xfrm>
          <a:prstGeom prst="rect">
            <a:avLst/>
          </a:prstGeom>
        </p:spPr>
        <p:txBody>
          <a:bodyPr anchor="b"/>
          <a:lstStyle>
            <a:lvl1pPr defTabSz="825500">
              <a:lnSpc>
                <a:spcPct val="80000"/>
              </a:lnSpc>
              <a:tabLst/>
              <a:defRPr sz="42000" spc="-419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1pPr>
            <a:lvl2pPr defTabSz="825500">
              <a:lnSpc>
                <a:spcPct val="80000"/>
              </a:lnSpc>
              <a:tabLst/>
              <a:defRPr sz="42000" spc="-419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2pPr>
            <a:lvl3pPr defTabSz="825500">
              <a:lnSpc>
                <a:spcPct val="80000"/>
              </a:lnSpc>
              <a:tabLst/>
              <a:defRPr sz="42000" spc="-419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3pPr>
            <a:lvl4pPr defTabSz="825500">
              <a:lnSpc>
                <a:spcPct val="80000"/>
              </a:lnSpc>
              <a:tabLst/>
              <a:defRPr sz="42000" spc="-419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4pPr>
            <a:lvl5pPr defTabSz="825500">
              <a:lnSpc>
                <a:spcPct val="80000"/>
              </a:lnSpc>
              <a:tabLst/>
              <a:defRPr sz="42000" spc="-419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4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35000" y="9170947"/>
            <a:ext cx="23241000" cy="932816"/>
          </a:xfrm>
          <a:prstGeom prst="rect">
            <a:avLst/>
          </a:prstGeom>
        </p:spPr>
        <p:txBody>
          <a:bodyPr/>
          <a:lstStyle>
            <a:lvl1pPr defTabSz="817244">
              <a:lnSpc>
                <a:spcPct val="80000"/>
              </a:lnSpc>
              <a:tabLst/>
              <a:defRPr sz="5445" spc="-54">
                <a:solidFill>
                  <a:schemeClr val="accent1"/>
                </a:solidFill>
              </a:defRPr>
            </a:lvl1pPr>
          </a:lstStyle>
          <a:p>
            <a:r>
              <a:t>Fact information</a:t>
            </a:r>
          </a:p>
        </p:txBody>
      </p:sp>
      <p:sp>
        <p:nvSpPr>
          <p:cNvPr id="125" name="Line"/>
          <p:cNvSpPr/>
          <p:nvPr/>
        </p:nvSpPr>
        <p:spPr>
          <a:xfrm>
            <a:off x="635000" y="12192000"/>
            <a:ext cx="23118143" cy="0"/>
          </a:xfrm>
          <a:prstGeom prst="line">
            <a:avLst/>
          </a:prstGeom>
          <a:ln w="381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26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bg>
      <p:bgPr>
        <a:solidFill>
          <a:srgbClr val="C3D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35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3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48060" y="9247147"/>
            <a:ext cx="22707182" cy="932816"/>
          </a:xfrm>
          <a:prstGeom prst="rect">
            <a:avLst/>
          </a:prstGeom>
        </p:spPr>
        <p:txBody>
          <a:bodyPr anchor="ctr"/>
          <a:lstStyle>
            <a:lvl1pPr defTabSz="817244">
              <a:lnSpc>
                <a:spcPct val="80000"/>
              </a:lnSpc>
              <a:tabLst/>
              <a:defRPr sz="5445" spc="-54">
                <a:solidFill>
                  <a:schemeClr val="accent1"/>
                </a:solidFill>
              </a:defRPr>
            </a:lvl1pPr>
          </a:lstStyle>
          <a:p>
            <a:r>
              <a:t>Attribution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5838" y="1325581"/>
            <a:ext cx="23241001" cy="4970080"/>
          </a:xfrm>
          <a:prstGeom prst="rect">
            <a:avLst/>
          </a:prstGeom>
        </p:spPr>
        <p:txBody>
          <a:bodyPr/>
          <a:lstStyle>
            <a:lvl1pPr marL="419100" indent="-419100" defTabSz="825500">
              <a:lnSpc>
                <a:spcPct val="80000"/>
              </a:lnSpc>
              <a:tabLst/>
              <a:defRPr sz="12000" spc="-11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  <a:lvl2pPr marL="419100" indent="38100" defTabSz="825500">
              <a:lnSpc>
                <a:spcPct val="80000"/>
              </a:lnSpc>
              <a:tabLst/>
              <a:defRPr sz="12000" spc="-11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2pPr>
            <a:lvl3pPr marL="419100" indent="495300" defTabSz="825500">
              <a:lnSpc>
                <a:spcPct val="80000"/>
              </a:lnSpc>
              <a:tabLst/>
              <a:defRPr sz="12000" spc="-11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3pPr>
            <a:lvl4pPr marL="419100" indent="952500" defTabSz="825500">
              <a:lnSpc>
                <a:spcPct val="80000"/>
              </a:lnSpc>
              <a:tabLst/>
              <a:defRPr sz="12000" spc="-11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4pPr>
            <a:lvl5pPr marL="419100" indent="1409700" defTabSz="825500">
              <a:lnSpc>
                <a:spcPct val="80000"/>
              </a:lnSpc>
              <a:tabLst/>
              <a:defRPr sz="12000" spc="-11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Image"/>
          <p:cNvSpPr>
            <a:spLocks noGrp="1"/>
          </p:cNvSpPr>
          <p:nvPr>
            <p:ph type="pic" sz="half" idx="21"/>
          </p:nvPr>
        </p:nvSpPr>
        <p:spPr>
          <a:xfrm>
            <a:off x="12192000" y="-1003300"/>
            <a:ext cx="11557000" cy="76792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Image"/>
          <p:cNvSpPr>
            <a:spLocks noGrp="1"/>
          </p:cNvSpPr>
          <p:nvPr>
            <p:ph type="pic" sz="half" idx="22"/>
          </p:nvPr>
        </p:nvSpPr>
        <p:spPr>
          <a:xfrm>
            <a:off x="12192000" y="5397500"/>
            <a:ext cx="11557000" cy="77497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Image"/>
          <p:cNvSpPr>
            <a:spLocks noGrp="1"/>
          </p:cNvSpPr>
          <p:nvPr>
            <p:ph type="pic" idx="23"/>
          </p:nvPr>
        </p:nvSpPr>
        <p:spPr>
          <a:xfrm>
            <a:off x="571500" y="-698500"/>
            <a:ext cx="11684000" cy="144264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1054398042_3378x2084.jpg"/>
          <p:cNvSpPr>
            <a:spLocks noGrp="1"/>
          </p:cNvSpPr>
          <p:nvPr>
            <p:ph type="pic" idx="21"/>
          </p:nvPr>
        </p:nvSpPr>
        <p:spPr>
          <a:xfrm>
            <a:off x="0" y="-2984500"/>
            <a:ext cx="28333700" cy="174799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1054398042_3378x2084.jpg"/>
          <p:cNvSpPr>
            <a:spLocks noGrp="1"/>
          </p:cNvSpPr>
          <p:nvPr>
            <p:ph type="pic" idx="21"/>
          </p:nvPr>
        </p:nvSpPr>
        <p:spPr>
          <a:xfrm>
            <a:off x="0" y="-3898900"/>
            <a:ext cx="28587700" cy="176366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71500" y="12269258"/>
            <a:ext cx="23241000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sz="2800" b="1" cap="all" spc="168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71500" y="853952"/>
            <a:ext cx="23241000" cy="2321049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80000"/>
              </a:lnSpc>
              <a:tabLst/>
              <a:defRPr spc="-79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  <a:lvl2pPr defTabSz="825500">
              <a:lnSpc>
                <a:spcPct val="80000"/>
              </a:lnSpc>
              <a:tabLst/>
              <a:defRPr spc="-79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2pPr>
            <a:lvl3pPr defTabSz="825500">
              <a:lnSpc>
                <a:spcPct val="80000"/>
              </a:lnSpc>
              <a:tabLst/>
              <a:defRPr spc="-79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3pPr>
            <a:lvl4pPr defTabSz="825500">
              <a:lnSpc>
                <a:spcPct val="80000"/>
              </a:lnSpc>
              <a:tabLst/>
              <a:defRPr spc="-79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4pPr>
            <a:lvl5pPr defTabSz="825500">
              <a:lnSpc>
                <a:spcPct val="80000"/>
              </a:lnSpc>
              <a:tabLst/>
              <a:defRPr spc="-79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28" name="Line"/>
          <p:cNvSpPr/>
          <p:nvPr/>
        </p:nvSpPr>
        <p:spPr>
          <a:xfrm>
            <a:off x="634956" y="9475085"/>
            <a:ext cx="23114088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29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571500" y="9525000"/>
            <a:ext cx="23241000" cy="2641600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5000" spc="-300">
                <a:solidFill>
                  <a:srgbClr val="FFFFFF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520524404_2582x1617.jpg"/>
          <p:cNvSpPr>
            <a:spLocks noGrp="1"/>
          </p:cNvSpPr>
          <p:nvPr>
            <p:ph type="pic" idx="21"/>
          </p:nvPr>
        </p:nvSpPr>
        <p:spPr>
          <a:xfrm>
            <a:off x="9626600" y="-1"/>
            <a:ext cx="21901492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39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40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71500" y="12269258"/>
            <a:ext cx="11049000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sz="2800" b="1" cap="all" spc="168">
                <a:solidFill>
                  <a:schemeClr val="accent1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4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571500" y="4770137"/>
            <a:ext cx="11049000" cy="7036978"/>
          </a:xfrm>
          <a:prstGeom prst="rect">
            <a:avLst/>
          </a:prstGeom>
        </p:spPr>
        <p:txBody>
          <a:bodyPr/>
          <a:lstStyle>
            <a:lvl1pPr>
              <a:defRPr sz="15000" spc="-300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Slide Title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50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5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71500" y="12269258"/>
            <a:ext cx="23241000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sz="2800" b="1" cap="all" spc="168">
                <a:solidFill>
                  <a:schemeClr val="accent1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571500" y="3904441"/>
            <a:ext cx="23241000" cy="7697009"/>
          </a:xfrm>
          <a:prstGeom prst="rect">
            <a:avLst/>
          </a:prstGeom>
        </p:spPr>
        <p:txBody>
          <a:bodyPr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571500" y="652482"/>
            <a:ext cx="23241000" cy="1951018"/>
          </a:xfrm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 sz="12000" spc="-239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Slide Title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36122" y="12268199"/>
            <a:ext cx="371756" cy="55524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ne"/>
          <p:cNvSpPr/>
          <p:nvPr/>
        </p:nvSpPr>
        <p:spPr>
          <a:xfrm>
            <a:off x="635000" y="12192000"/>
            <a:ext cx="23118143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62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6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571500" y="3898900"/>
            <a:ext cx="23241000" cy="7696200"/>
          </a:xfrm>
          <a:prstGeom prst="rect">
            <a:avLst/>
          </a:prstGeom>
        </p:spPr>
        <p:txBody>
          <a:bodyPr numCol="2" spcCol="1162050"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3157200" y="1852248"/>
            <a:ext cx="10256838" cy="1310641"/>
          </a:xfrm>
          <a:prstGeom prst="rect">
            <a:avLst/>
          </a:prstGeom>
        </p:spPr>
        <p:txBody>
          <a:bodyPr anchor="ctr"/>
          <a:lstStyle>
            <a:lvl1pPr defTabSz="817244">
              <a:lnSpc>
                <a:spcPct val="80000"/>
              </a:lnSpc>
              <a:tabLst/>
              <a:defRPr sz="7919" spc="-7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</a:lstStyle>
          <a:p>
            <a:r>
              <a:t>Slide Subtitle</a:t>
            </a:r>
          </a:p>
        </p:txBody>
      </p:sp>
      <p:sp>
        <p:nvSpPr>
          <p:cNvPr id="72" name="683033896_1440x1778.jpg"/>
          <p:cNvSpPr>
            <a:spLocks noGrp="1"/>
          </p:cNvSpPr>
          <p:nvPr>
            <p:ph type="pic" idx="22"/>
          </p:nvPr>
        </p:nvSpPr>
        <p:spPr>
          <a:xfrm>
            <a:off x="0" y="-671784"/>
            <a:ext cx="12196747" cy="150595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3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74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75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3157200" y="864810"/>
            <a:ext cx="10256838" cy="1308101"/>
          </a:xfrm>
          <a:prstGeom prst="rect">
            <a:avLst/>
          </a:prstGeom>
        </p:spPr>
        <p:txBody>
          <a:bodyPr anchor="b"/>
          <a:lstStyle>
            <a:lvl1pPr>
              <a:defRPr spc="0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Slide Title 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3157200" y="3904441"/>
            <a:ext cx="10256838" cy="7303309"/>
          </a:xfrm>
          <a:prstGeom prst="rect">
            <a:avLst/>
          </a:prstGeom>
        </p:spPr>
        <p:txBody>
          <a:bodyPr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">
    <p:bg>
      <p:bgPr>
        <a:solidFill>
          <a:schemeClr val="accent3">
            <a:hueOff val="513816"/>
            <a:satOff val="9467"/>
            <a:lumOff val="1748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85" name="Line"/>
          <p:cNvSpPr/>
          <p:nvPr/>
        </p:nvSpPr>
        <p:spPr>
          <a:xfrm>
            <a:off x="635000" y="9443335"/>
            <a:ext cx="23114000" cy="1"/>
          </a:xfrm>
          <a:prstGeom prst="line">
            <a:avLst/>
          </a:prstGeom>
          <a:ln w="1143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86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571500" y="9530979"/>
            <a:ext cx="23241000" cy="20193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70000"/>
              </a:lnSpc>
              <a:defRPr sz="15000" spc="-300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Section Title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95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96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571500" y="715982"/>
            <a:ext cx="23241000" cy="1951018"/>
          </a:xfrm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 sz="12000" spc="-239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Slide Title 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-42304"/>
            <a:satOff val="23749"/>
            <a:lumOff val="-4574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575641" y="881082"/>
            <a:ext cx="23241001" cy="1951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Agenda Title</a:t>
            </a:r>
          </a:p>
        </p:txBody>
      </p:sp>
      <p:sp>
        <p:nvSpPr>
          <p:cNvPr id="3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575641" y="3276600"/>
            <a:ext cx="23241001" cy="9870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31499" y="12268199"/>
            <a:ext cx="371756" cy="55524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825500">
              <a:spcBef>
                <a:spcPts val="0"/>
              </a:spcBef>
              <a:tabLst/>
              <a:defRPr sz="2800" spc="28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79" baseline="0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1pPr>
      <a:lvl2pPr marL="0" marR="0" indent="457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79" baseline="0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2pPr>
      <a:lvl3pPr marL="0" marR="0" indent="914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79" baseline="0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3pPr>
      <a:lvl4pPr marL="0" marR="0" indent="1371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79" baseline="0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4pPr>
      <a:lvl5pPr marL="0" marR="0" indent="1828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79" baseline="0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5pPr>
      <a:lvl6pPr marL="0" marR="0" indent="22860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79" baseline="0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6pPr>
      <a:lvl7pPr marL="0" marR="0" indent="2743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79" baseline="0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7pPr>
      <a:lvl8pPr marL="0" marR="0" indent="3200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79" baseline="0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8pPr>
      <a:lvl9pPr marL="0" marR="0" indent="3657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79" baseline="0">
          <a:solidFill>
            <a:schemeClr val="accent4"/>
          </a:solidFill>
          <a:uFillTx/>
          <a:latin typeface="Founders Grotesk"/>
          <a:ea typeface="Founders Grotesk"/>
          <a:cs typeface="Founders Grotesk"/>
          <a:sym typeface="Founders Grotesk"/>
        </a:defRPr>
      </a:lvl9pPr>
    </p:titleStyle>
    <p:bodyStyle>
      <a:lvl1pPr marL="0" marR="0" indent="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1pPr>
      <a:lvl2pPr marL="0" marR="0" indent="4572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2pPr>
      <a:lvl3pPr marL="0" marR="0" indent="9144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3pPr>
      <a:lvl4pPr marL="0" marR="0" indent="13716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4pPr>
      <a:lvl5pPr marL="0" marR="0" indent="18288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5pPr>
      <a:lvl6pPr marL="0" marR="0" indent="22860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6pPr>
      <a:lvl7pPr marL="0" marR="0" indent="27432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7pPr>
      <a:lvl8pPr marL="0" marR="0" indent="32004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8pPr>
      <a:lvl9pPr marL="0" marR="0" indent="36576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sz="8000" b="0" i="0" u="none" strike="noStrike" cap="none" spc="0" baseline="0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9pPr>
    </p:bodyStyle>
    <p:otherStyle>
      <a:lvl1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1pPr>
      <a:lvl2pPr marL="0" marR="0" indent="457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2pPr>
      <a:lvl3pPr marL="0" marR="0" indent="9144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3pPr>
      <a:lvl4pPr marL="0" marR="0" indent="1371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4pPr>
      <a:lvl5pPr marL="0" marR="0" indent="18288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5pPr>
      <a:lvl6pPr marL="0" marR="0" indent="22860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6pPr>
      <a:lvl7pPr marL="0" marR="0" indent="2743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7pPr>
      <a:lvl8pPr marL="0" marR="0" indent="32004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8pPr>
      <a:lvl9pPr marL="0" marR="0" indent="3657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28" baseline="0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OScar Stringer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OScar Stringer</a:t>
            </a:r>
          </a:p>
        </p:txBody>
      </p:sp>
      <p:sp>
        <p:nvSpPr>
          <p:cNvPr id="173" name="Coding With Sphero Bol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Coding With Sphero Bolt</a:t>
            </a:r>
          </a:p>
        </p:txBody>
      </p:sp>
      <p:sp>
        <p:nvSpPr>
          <p:cNvPr id="174" name="Getting Started"/>
          <p:cNvSpPr txBox="1">
            <a:spLocks noGrp="1"/>
          </p:cNvSpPr>
          <p:nvPr>
            <p:ph type="subTitle" sz="quarter" idx="1"/>
          </p:nvPr>
        </p:nvSpPr>
        <p:spPr>
          <a:xfrm>
            <a:off x="571500" y="847716"/>
            <a:ext cx="23235147" cy="1454328"/>
          </a:xfrm>
          <a:prstGeom prst="rect">
            <a:avLst/>
          </a:prstGeom>
        </p:spPr>
        <p:txBody>
          <a:bodyPr/>
          <a:lstStyle/>
          <a:p>
            <a:r>
              <a:t>Getting Started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Keep your Sphero Close to your iPad"/>
          <p:cNvSpPr txBox="1"/>
          <p:nvPr/>
        </p:nvSpPr>
        <p:spPr>
          <a:xfrm>
            <a:off x="571500" y="1073682"/>
            <a:ext cx="6535412" cy="3029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767715">
              <a:lnSpc>
                <a:spcPct val="80000"/>
              </a:lnSpc>
              <a:spcBef>
                <a:spcPts val="0"/>
              </a:spcBef>
              <a:tabLst/>
              <a:defRPr sz="7440" spc="0"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Keep your Sphero Close to your iPad</a:t>
            </a:r>
          </a:p>
        </p:txBody>
      </p:sp>
      <p:sp>
        <p:nvSpPr>
          <p:cNvPr id="217" name="To start coding the Sphero Mini and give it commands, tap on Programs."/>
          <p:cNvSpPr txBox="1"/>
          <p:nvPr/>
        </p:nvSpPr>
        <p:spPr>
          <a:xfrm>
            <a:off x="496908" y="6216527"/>
            <a:ext cx="6684596" cy="1657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734694">
              <a:lnSpc>
                <a:spcPct val="80000"/>
              </a:lnSpc>
              <a:spcBef>
                <a:spcPts val="3200"/>
              </a:spcBef>
              <a:tabLst/>
              <a:defRPr sz="3738" spc="-37">
                <a:solidFill>
                  <a:srgbClr val="000000"/>
                </a:solidFill>
              </a:defRPr>
            </a:lvl1pPr>
          </a:lstStyle>
          <a:p>
            <a:r>
              <a:t>To start coding the Sphero Mini and give it commands, tap on Programs.</a:t>
            </a:r>
          </a:p>
        </p:txBody>
      </p:sp>
      <p:sp>
        <p:nvSpPr>
          <p:cNvPr id="218" name="Line"/>
          <p:cNvSpPr/>
          <p:nvPr/>
        </p:nvSpPr>
        <p:spPr>
          <a:xfrm flipV="1">
            <a:off x="3782614" y="4877343"/>
            <a:ext cx="4286093" cy="1266658"/>
          </a:xfrm>
          <a:prstGeom prst="line">
            <a:avLst/>
          </a:prstGeom>
          <a:ln w="114300">
            <a:solidFill>
              <a:schemeClr val="accent4">
                <a:hueOff val="272893"/>
                <a:satOff val="6167"/>
                <a:lumOff val="21491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19" name="IMG_2915.PNG" descr="IMG_29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192" y="1031933"/>
            <a:ext cx="15626567" cy="108591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Keep your Sphero Close to your iPad"/>
          <p:cNvSpPr txBox="1"/>
          <p:nvPr/>
        </p:nvSpPr>
        <p:spPr>
          <a:xfrm>
            <a:off x="571500" y="1073682"/>
            <a:ext cx="6535412" cy="3029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767715">
              <a:lnSpc>
                <a:spcPct val="80000"/>
              </a:lnSpc>
              <a:spcBef>
                <a:spcPts val="0"/>
              </a:spcBef>
              <a:tabLst/>
              <a:defRPr sz="7440" spc="0"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Keep your Sphero Close to your iPad</a:t>
            </a:r>
          </a:p>
        </p:txBody>
      </p:sp>
      <p:sp>
        <p:nvSpPr>
          <p:cNvPr id="222" name="Next tap + to start a new project."/>
          <p:cNvSpPr txBox="1"/>
          <p:nvPr/>
        </p:nvSpPr>
        <p:spPr>
          <a:xfrm>
            <a:off x="496908" y="6216527"/>
            <a:ext cx="6684596" cy="1657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25500">
              <a:lnSpc>
                <a:spcPct val="80000"/>
              </a:lnSpc>
              <a:spcBef>
                <a:spcPts val="3600"/>
              </a:spcBef>
              <a:tabLst/>
              <a:defRPr sz="4200" spc="-42">
                <a:solidFill>
                  <a:srgbClr val="000000"/>
                </a:solidFill>
              </a:defRPr>
            </a:lvl1pPr>
          </a:lstStyle>
          <a:p>
            <a:r>
              <a:t>Next tap + to start a new project.</a:t>
            </a:r>
          </a:p>
        </p:txBody>
      </p:sp>
      <p:pic>
        <p:nvPicPr>
          <p:cNvPr id="223" name="IMG_2915.PNG" descr="IMG_29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192" y="1031933"/>
            <a:ext cx="15626567" cy="10859142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Line"/>
          <p:cNvSpPr/>
          <p:nvPr/>
        </p:nvSpPr>
        <p:spPr>
          <a:xfrm>
            <a:off x="3143744" y="7183067"/>
            <a:ext cx="18880185" cy="3831752"/>
          </a:xfrm>
          <a:prstGeom prst="line">
            <a:avLst/>
          </a:prstGeom>
          <a:ln w="114300">
            <a:solidFill>
              <a:schemeClr val="accent4">
                <a:hueOff val="272893"/>
                <a:satOff val="6167"/>
                <a:lumOff val="21491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Keep your Sphero Close to your iPad"/>
          <p:cNvSpPr txBox="1"/>
          <p:nvPr/>
        </p:nvSpPr>
        <p:spPr>
          <a:xfrm>
            <a:off x="571500" y="1073682"/>
            <a:ext cx="6535412" cy="3029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767715">
              <a:lnSpc>
                <a:spcPct val="80000"/>
              </a:lnSpc>
              <a:spcBef>
                <a:spcPts val="0"/>
              </a:spcBef>
              <a:tabLst/>
              <a:defRPr sz="7440" spc="0"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Keep your Sphero Close to your iPad</a:t>
            </a:r>
          </a:p>
        </p:txBody>
      </p:sp>
      <p:sp>
        <p:nvSpPr>
          <p:cNvPr id="227" name="Give your Program a Name and Select Draw. Then tap Create"/>
          <p:cNvSpPr txBox="1"/>
          <p:nvPr/>
        </p:nvSpPr>
        <p:spPr>
          <a:xfrm>
            <a:off x="496908" y="7843475"/>
            <a:ext cx="6684596" cy="1657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734694">
              <a:lnSpc>
                <a:spcPct val="80000"/>
              </a:lnSpc>
              <a:spcBef>
                <a:spcPts val="3200"/>
              </a:spcBef>
              <a:tabLst/>
              <a:defRPr sz="3738" spc="-37">
                <a:solidFill>
                  <a:srgbClr val="000000"/>
                </a:solidFill>
              </a:defRPr>
            </a:lvl1pPr>
          </a:lstStyle>
          <a:p>
            <a:r>
              <a:t>Give your Program a Name and Select Draw. Then tap Create</a:t>
            </a:r>
          </a:p>
        </p:txBody>
      </p:sp>
      <p:pic>
        <p:nvPicPr>
          <p:cNvPr id="228" name="IMG_2916.PNG" descr="IMG_29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112" y="1165641"/>
            <a:ext cx="16921682" cy="11759136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Line"/>
          <p:cNvSpPr/>
          <p:nvPr/>
        </p:nvSpPr>
        <p:spPr>
          <a:xfrm flipV="1">
            <a:off x="4407406" y="2710883"/>
            <a:ext cx="9552175" cy="4495586"/>
          </a:xfrm>
          <a:prstGeom prst="line">
            <a:avLst/>
          </a:prstGeom>
          <a:ln w="114300">
            <a:solidFill>
              <a:schemeClr val="accent4">
                <a:hueOff val="272893"/>
                <a:satOff val="6167"/>
                <a:lumOff val="21491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Keep your Sphero Close to your iPad"/>
          <p:cNvSpPr txBox="1"/>
          <p:nvPr/>
        </p:nvSpPr>
        <p:spPr>
          <a:xfrm>
            <a:off x="571500" y="1073682"/>
            <a:ext cx="6535412" cy="3029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767715">
              <a:lnSpc>
                <a:spcPct val="80000"/>
              </a:lnSpc>
              <a:spcBef>
                <a:spcPts val="0"/>
              </a:spcBef>
              <a:tabLst/>
              <a:defRPr sz="7440" spc="0"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Keep your Sphero Close to your iPad</a:t>
            </a:r>
          </a:p>
        </p:txBody>
      </p:sp>
      <p:sp>
        <p:nvSpPr>
          <p:cNvPr id="232" name="Before using the Sphero we must always aim the sphero."/>
          <p:cNvSpPr txBox="1"/>
          <p:nvPr/>
        </p:nvSpPr>
        <p:spPr>
          <a:xfrm>
            <a:off x="496908" y="7586062"/>
            <a:ext cx="6684596" cy="1657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08990">
              <a:lnSpc>
                <a:spcPct val="80000"/>
              </a:lnSpc>
              <a:spcBef>
                <a:spcPts val="3500"/>
              </a:spcBef>
              <a:tabLst/>
              <a:defRPr sz="4116" spc="-41">
                <a:solidFill>
                  <a:srgbClr val="000000"/>
                </a:solidFill>
              </a:defRPr>
            </a:lvl1pPr>
          </a:lstStyle>
          <a:p>
            <a:r>
              <a:t>Before using the Sphero we must always aim the sphero.</a:t>
            </a:r>
          </a:p>
        </p:txBody>
      </p:sp>
      <p:pic>
        <p:nvPicPr>
          <p:cNvPr id="233" name="IMG_2917.PNG" descr="IMG_29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021" y="1289347"/>
            <a:ext cx="14417028" cy="10018612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Line"/>
          <p:cNvSpPr/>
          <p:nvPr/>
        </p:nvSpPr>
        <p:spPr>
          <a:xfrm flipV="1">
            <a:off x="4236285" y="1995868"/>
            <a:ext cx="17595865" cy="5527979"/>
          </a:xfrm>
          <a:prstGeom prst="line">
            <a:avLst/>
          </a:prstGeom>
          <a:ln w="114300">
            <a:solidFill>
              <a:schemeClr val="accent4">
                <a:hueOff val="272893"/>
                <a:satOff val="6167"/>
                <a:lumOff val="21491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Keep your Sphero Close to your iPad"/>
          <p:cNvSpPr txBox="1"/>
          <p:nvPr/>
        </p:nvSpPr>
        <p:spPr>
          <a:xfrm>
            <a:off x="571500" y="1073682"/>
            <a:ext cx="6535412" cy="3029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767715">
              <a:lnSpc>
                <a:spcPct val="80000"/>
              </a:lnSpc>
              <a:spcBef>
                <a:spcPts val="0"/>
              </a:spcBef>
              <a:tabLst/>
              <a:defRPr sz="7440" spc="0"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Keep your Sphero Close to your iPad</a:t>
            </a:r>
          </a:p>
        </p:txBody>
      </p:sp>
      <p:sp>
        <p:nvSpPr>
          <p:cNvPr id="237" name="Before using the Sphero we must always aim the sphero."/>
          <p:cNvSpPr txBox="1"/>
          <p:nvPr/>
        </p:nvSpPr>
        <p:spPr>
          <a:xfrm>
            <a:off x="496908" y="4988534"/>
            <a:ext cx="6684596" cy="1657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08990">
              <a:lnSpc>
                <a:spcPct val="80000"/>
              </a:lnSpc>
              <a:spcBef>
                <a:spcPts val="3500"/>
              </a:spcBef>
              <a:tabLst/>
              <a:defRPr sz="4116" spc="-41">
                <a:solidFill>
                  <a:srgbClr val="000000"/>
                </a:solidFill>
              </a:defRPr>
            </a:lvl1pPr>
          </a:lstStyle>
          <a:p>
            <a:r>
              <a:t>Before using the Sphero we must always aim the sphero.</a:t>
            </a:r>
          </a:p>
        </p:txBody>
      </p:sp>
      <p:pic>
        <p:nvPicPr>
          <p:cNvPr id="238" name="IMG_E8000AD189F7-1.jpeg" descr="IMG_E8000AD189F7-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1967" y="914510"/>
            <a:ext cx="15204482" cy="10565827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We need to tell the Sphero which way it will travel, by telling it which way is forward."/>
          <p:cNvSpPr txBox="1"/>
          <p:nvPr/>
        </p:nvSpPr>
        <p:spPr>
          <a:xfrm>
            <a:off x="496908" y="8463736"/>
            <a:ext cx="6684596" cy="1657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734694">
              <a:lnSpc>
                <a:spcPct val="80000"/>
              </a:lnSpc>
              <a:spcBef>
                <a:spcPts val="3200"/>
              </a:spcBef>
              <a:tabLst/>
              <a:defRPr sz="3738" spc="-37">
                <a:solidFill>
                  <a:srgbClr val="000000"/>
                </a:solidFill>
              </a:defRPr>
            </a:lvl1pPr>
          </a:lstStyle>
          <a:p>
            <a:r>
              <a:t>We need to tell the Sphero which way it will travel, by telling it which way is forward.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Keep your Sphero Close to your iPad"/>
          <p:cNvSpPr txBox="1"/>
          <p:nvPr/>
        </p:nvSpPr>
        <p:spPr>
          <a:xfrm>
            <a:off x="571500" y="1073682"/>
            <a:ext cx="6535412" cy="3029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767715">
              <a:lnSpc>
                <a:spcPct val="80000"/>
              </a:lnSpc>
              <a:spcBef>
                <a:spcPts val="0"/>
              </a:spcBef>
              <a:tabLst/>
              <a:defRPr sz="7440" spc="0"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Keep your Sphero Close to your iPad</a:t>
            </a:r>
          </a:p>
        </p:txBody>
      </p:sp>
      <p:sp>
        <p:nvSpPr>
          <p:cNvPr id="242" name="Draw a shape"/>
          <p:cNvSpPr txBox="1"/>
          <p:nvPr/>
        </p:nvSpPr>
        <p:spPr>
          <a:xfrm>
            <a:off x="660716" y="5035336"/>
            <a:ext cx="6684596" cy="1657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25500">
              <a:lnSpc>
                <a:spcPct val="80000"/>
              </a:lnSpc>
              <a:spcBef>
                <a:spcPts val="3600"/>
              </a:spcBef>
              <a:tabLst/>
              <a:defRPr sz="4200" spc="-42">
                <a:solidFill>
                  <a:srgbClr val="000000"/>
                </a:solidFill>
              </a:defRPr>
            </a:lvl1pPr>
          </a:lstStyle>
          <a:p>
            <a:r>
              <a:t>Draw a shape</a:t>
            </a:r>
          </a:p>
        </p:txBody>
      </p:sp>
      <p:pic>
        <p:nvPicPr>
          <p:cNvPr id="243" name="IMG_2918.PNG" descr="IMG_29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4060" y="1456883"/>
            <a:ext cx="14403543" cy="10009242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Tap on the colour wheel."/>
          <p:cNvSpPr txBox="1"/>
          <p:nvPr/>
        </p:nvSpPr>
        <p:spPr>
          <a:xfrm>
            <a:off x="660716" y="7993876"/>
            <a:ext cx="6684596" cy="1657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25500">
              <a:lnSpc>
                <a:spcPct val="80000"/>
              </a:lnSpc>
              <a:spcBef>
                <a:spcPts val="3600"/>
              </a:spcBef>
              <a:tabLst/>
              <a:defRPr sz="4200" spc="-42">
                <a:solidFill>
                  <a:srgbClr val="000000"/>
                </a:solidFill>
              </a:defRPr>
            </a:lvl1pPr>
          </a:lstStyle>
          <a:p>
            <a:r>
              <a:t>Tap on the colour wheel.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Keep your Sphero Close to your iPad"/>
          <p:cNvSpPr txBox="1"/>
          <p:nvPr/>
        </p:nvSpPr>
        <p:spPr>
          <a:xfrm>
            <a:off x="571500" y="1073682"/>
            <a:ext cx="6535412" cy="3029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767715">
              <a:lnSpc>
                <a:spcPct val="80000"/>
              </a:lnSpc>
              <a:spcBef>
                <a:spcPts val="0"/>
              </a:spcBef>
              <a:tabLst/>
              <a:defRPr sz="7440" spc="0"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Keep your Sphero Close to your iPad</a:t>
            </a:r>
          </a:p>
        </p:txBody>
      </p:sp>
      <p:sp>
        <p:nvSpPr>
          <p:cNvPr id="247" name="What can we change here?"/>
          <p:cNvSpPr txBox="1"/>
          <p:nvPr/>
        </p:nvSpPr>
        <p:spPr>
          <a:xfrm>
            <a:off x="730920" y="6029318"/>
            <a:ext cx="6684595" cy="1657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25500">
              <a:lnSpc>
                <a:spcPct val="80000"/>
              </a:lnSpc>
              <a:spcBef>
                <a:spcPts val="3600"/>
              </a:spcBef>
              <a:tabLst/>
              <a:defRPr sz="4200" spc="-42">
                <a:solidFill>
                  <a:srgbClr val="000000"/>
                </a:solidFill>
              </a:defRPr>
            </a:lvl1pPr>
          </a:lstStyle>
          <a:p>
            <a:r>
              <a:t>What can we change here?</a:t>
            </a:r>
          </a:p>
        </p:txBody>
      </p:sp>
      <p:pic>
        <p:nvPicPr>
          <p:cNvPr id="248" name="IMG_2919.PNG" descr="IMG_29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507" y="1044865"/>
            <a:ext cx="14445786" cy="100385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Keep your Sphero Close to your iPad"/>
          <p:cNvSpPr txBox="1"/>
          <p:nvPr/>
        </p:nvSpPr>
        <p:spPr>
          <a:xfrm>
            <a:off x="571500" y="1073682"/>
            <a:ext cx="6535412" cy="3029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767715">
              <a:lnSpc>
                <a:spcPct val="80000"/>
              </a:lnSpc>
              <a:spcBef>
                <a:spcPts val="0"/>
              </a:spcBef>
              <a:tabLst/>
              <a:defRPr sz="7440" spc="0"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Keep your Sphero Close to your iPad</a:t>
            </a:r>
          </a:p>
        </p:txBody>
      </p:sp>
      <p:sp>
        <p:nvSpPr>
          <p:cNvPr id="251" name="Tap the Start button"/>
          <p:cNvSpPr txBox="1"/>
          <p:nvPr/>
        </p:nvSpPr>
        <p:spPr>
          <a:xfrm>
            <a:off x="730920" y="5058738"/>
            <a:ext cx="6684595" cy="165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25500">
              <a:lnSpc>
                <a:spcPct val="80000"/>
              </a:lnSpc>
              <a:spcBef>
                <a:spcPts val="3600"/>
              </a:spcBef>
              <a:tabLst/>
              <a:defRPr sz="4200" spc="-42">
                <a:solidFill>
                  <a:srgbClr val="000000"/>
                </a:solidFill>
              </a:defRPr>
            </a:lvl1pPr>
          </a:lstStyle>
          <a:p>
            <a:r>
              <a:t>Tap the Start button</a:t>
            </a:r>
          </a:p>
        </p:txBody>
      </p:sp>
      <p:pic>
        <p:nvPicPr>
          <p:cNvPr id="252" name="IMG_2918.PNG" descr="IMG_29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4060" y="1456883"/>
            <a:ext cx="14403543" cy="10009242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Line"/>
          <p:cNvSpPr/>
          <p:nvPr/>
        </p:nvSpPr>
        <p:spPr>
          <a:xfrm flipV="1">
            <a:off x="6247139" y="2195234"/>
            <a:ext cx="9013400" cy="3265473"/>
          </a:xfrm>
          <a:prstGeom prst="line">
            <a:avLst/>
          </a:prstGeom>
          <a:ln w="114300">
            <a:solidFill>
              <a:schemeClr val="accent4">
                <a:hueOff val="272893"/>
                <a:satOff val="6167"/>
                <a:lumOff val="21491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Keep your Sphero Close to your iPad"/>
          <p:cNvSpPr txBox="1"/>
          <p:nvPr/>
        </p:nvSpPr>
        <p:spPr>
          <a:xfrm>
            <a:off x="571500" y="1073682"/>
            <a:ext cx="6535412" cy="3029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767715">
              <a:lnSpc>
                <a:spcPct val="80000"/>
              </a:lnSpc>
              <a:spcBef>
                <a:spcPts val="0"/>
              </a:spcBef>
              <a:tabLst/>
              <a:defRPr sz="7440" spc="0"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Keep your Sphero Close to your iPad</a:t>
            </a:r>
          </a:p>
        </p:txBody>
      </p:sp>
      <p:sp>
        <p:nvSpPr>
          <p:cNvPr id="256" name="What happens if you make the shape really big?"/>
          <p:cNvSpPr txBox="1"/>
          <p:nvPr/>
        </p:nvSpPr>
        <p:spPr>
          <a:xfrm>
            <a:off x="660716" y="4258002"/>
            <a:ext cx="6684596" cy="1657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25500">
              <a:lnSpc>
                <a:spcPct val="80000"/>
              </a:lnSpc>
              <a:spcBef>
                <a:spcPts val="3600"/>
              </a:spcBef>
              <a:tabLst/>
              <a:defRPr sz="4200" spc="-42">
                <a:solidFill>
                  <a:srgbClr val="000000"/>
                </a:solidFill>
              </a:defRPr>
            </a:lvl1pPr>
          </a:lstStyle>
          <a:p>
            <a:r>
              <a:t>What happens if you make the shape really big?</a:t>
            </a:r>
          </a:p>
        </p:txBody>
      </p:sp>
      <p:pic>
        <p:nvPicPr>
          <p:cNvPr id="257" name="IMG_2918.PNG" descr="IMG_29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4060" y="1456883"/>
            <a:ext cx="14403543" cy="10009242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How slow can you make the Sphero Mini travel?"/>
          <p:cNvSpPr txBox="1"/>
          <p:nvPr/>
        </p:nvSpPr>
        <p:spPr>
          <a:xfrm>
            <a:off x="496908" y="6582413"/>
            <a:ext cx="6684596" cy="1657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25500">
              <a:lnSpc>
                <a:spcPct val="80000"/>
              </a:lnSpc>
              <a:spcBef>
                <a:spcPts val="3600"/>
              </a:spcBef>
              <a:tabLst/>
              <a:defRPr sz="4200" spc="-42">
                <a:solidFill>
                  <a:srgbClr val="000000"/>
                </a:solidFill>
              </a:defRPr>
            </a:lvl1pPr>
          </a:lstStyle>
          <a:p>
            <a:r>
              <a:t>How slow can you make the Sphero Mini travel?</a:t>
            </a:r>
          </a:p>
        </p:txBody>
      </p:sp>
      <p:sp>
        <p:nvSpPr>
          <p:cNvPr id="259" name="Can you change the colour of each side of shape? What happens to the Sphero Mini when you do?"/>
          <p:cNvSpPr txBox="1"/>
          <p:nvPr/>
        </p:nvSpPr>
        <p:spPr>
          <a:xfrm>
            <a:off x="440828" y="8906825"/>
            <a:ext cx="7668449" cy="2599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25500">
              <a:lnSpc>
                <a:spcPct val="80000"/>
              </a:lnSpc>
              <a:spcBef>
                <a:spcPts val="3600"/>
              </a:spcBef>
              <a:tabLst/>
              <a:defRPr sz="4200" spc="-42">
                <a:solidFill>
                  <a:srgbClr val="000000"/>
                </a:solidFill>
              </a:defRPr>
            </a:lvl1pPr>
          </a:lstStyle>
          <a:p>
            <a:r>
              <a:t>Can you change the colour of each side of shape? What happens to the Sphero Mini when you do?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Remember"/>
          <p:cNvSpPr txBox="1"/>
          <p:nvPr/>
        </p:nvSpPr>
        <p:spPr>
          <a:xfrm>
            <a:off x="1250133" y="1129794"/>
            <a:ext cx="4757565" cy="1496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25500">
              <a:lnSpc>
                <a:spcPct val="80000"/>
              </a:lnSpc>
              <a:spcBef>
                <a:spcPts val="0"/>
              </a:spcBef>
              <a:tabLst/>
              <a:defRPr sz="7200" spc="0"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Remember </a:t>
            </a:r>
          </a:p>
        </p:txBody>
      </p:sp>
      <p:sp>
        <p:nvSpPr>
          <p:cNvPr id="262" name="If you pick your Sphero up, you must aim it again before tapping Start."/>
          <p:cNvSpPr txBox="1"/>
          <p:nvPr/>
        </p:nvSpPr>
        <p:spPr>
          <a:xfrm>
            <a:off x="730920" y="3428358"/>
            <a:ext cx="6684595" cy="1657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734694">
              <a:lnSpc>
                <a:spcPct val="80000"/>
              </a:lnSpc>
              <a:spcBef>
                <a:spcPts val="3200"/>
              </a:spcBef>
              <a:tabLst/>
              <a:defRPr sz="3738" spc="-37">
                <a:solidFill>
                  <a:srgbClr val="000000"/>
                </a:solidFill>
              </a:defRPr>
            </a:lvl1pPr>
          </a:lstStyle>
          <a:p>
            <a:r>
              <a:t>If you pick your Sphero up, you must aim it again before tapping Start.</a:t>
            </a:r>
          </a:p>
        </p:txBody>
      </p:sp>
      <p:pic>
        <p:nvPicPr>
          <p:cNvPr id="263" name="IMG_2918.PNG" descr="IMG_29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4060" y="1456883"/>
            <a:ext cx="14403543" cy="10009242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Use the undo arrows in the bottom right of the screen to undo."/>
          <p:cNvSpPr txBox="1"/>
          <p:nvPr/>
        </p:nvSpPr>
        <p:spPr>
          <a:xfrm>
            <a:off x="730920" y="5888240"/>
            <a:ext cx="6684595" cy="1657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734694">
              <a:lnSpc>
                <a:spcPct val="80000"/>
              </a:lnSpc>
              <a:spcBef>
                <a:spcPts val="3200"/>
              </a:spcBef>
              <a:tabLst/>
              <a:defRPr sz="3738" spc="-37">
                <a:solidFill>
                  <a:srgbClr val="000000"/>
                </a:solidFill>
              </a:defRPr>
            </a:lvl1pPr>
          </a:lstStyle>
          <a:p>
            <a:r>
              <a:t>Use the undo arrows in the bottom right of the screen to undo.</a:t>
            </a:r>
          </a:p>
        </p:txBody>
      </p:sp>
      <p:sp>
        <p:nvSpPr>
          <p:cNvPr id="265" name="Control the Sphero with the Speed control, too fast and it will loose accuracy."/>
          <p:cNvSpPr txBox="1"/>
          <p:nvPr/>
        </p:nvSpPr>
        <p:spPr>
          <a:xfrm>
            <a:off x="595769" y="8348122"/>
            <a:ext cx="7668449" cy="2599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25500">
              <a:lnSpc>
                <a:spcPct val="80000"/>
              </a:lnSpc>
              <a:spcBef>
                <a:spcPts val="3600"/>
              </a:spcBef>
              <a:tabLst/>
              <a:defRPr sz="3900" spc="-39">
                <a:solidFill>
                  <a:srgbClr val="000000"/>
                </a:solidFill>
              </a:defRPr>
            </a:lvl1pPr>
          </a:lstStyle>
          <a:p>
            <a:r>
              <a:t>Control the Sphero with the Speed control, too fast and it will loose accuracy.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G_2907.PNG" descr="IMG_2907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" t="28" r="1" b="28"/>
          <a:stretch>
            <a:fillRect/>
          </a:stretch>
        </p:blipFill>
        <p:spPr>
          <a:xfrm>
            <a:off x="8633691" y="1717083"/>
            <a:ext cx="15694524" cy="10900464"/>
          </a:xfrm>
          <a:prstGeom prst="rect">
            <a:avLst/>
          </a:prstGeom>
        </p:spPr>
      </p:pic>
      <p:sp>
        <p:nvSpPr>
          <p:cNvPr id="177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78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79" name="Open the App Sphero Edu"/>
          <p:cNvSpPr txBox="1">
            <a:spLocks noGrp="1"/>
          </p:cNvSpPr>
          <p:nvPr>
            <p:ph type="title"/>
          </p:nvPr>
        </p:nvSpPr>
        <p:spPr>
          <a:xfrm>
            <a:off x="571500" y="5356213"/>
            <a:ext cx="6535412" cy="946919"/>
          </a:xfrm>
          <a:prstGeom prst="rect">
            <a:avLst/>
          </a:prstGeom>
        </p:spPr>
        <p:txBody>
          <a:bodyPr/>
          <a:lstStyle>
            <a:lvl1pPr>
              <a:spcBef>
                <a:spcPts val="3600"/>
              </a:spcBef>
              <a:defRPr sz="4200" spc="-42">
                <a:solidFill>
                  <a:srgbClr val="000000"/>
                </a:solidFill>
                <a:latin typeface="Founders Grotesk Text"/>
                <a:ea typeface="Founders Grotesk Text"/>
                <a:cs typeface="Founders Grotesk Text"/>
                <a:sym typeface="Founders Grotesk Text"/>
              </a:defRPr>
            </a:lvl1pPr>
          </a:lstStyle>
          <a:p>
            <a:r>
              <a:t>Open the App Sphero Edu</a:t>
            </a:r>
          </a:p>
        </p:txBody>
      </p:sp>
      <p:sp>
        <p:nvSpPr>
          <p:cNvPr id="180" name="Keep your Sphero Mini Close to your iPad"/>
          <p:cNvSpPr txBox="1"/>
          <p:nvPr/>
        </p:nvSpPr>
        <p:spPr>
          <a:xfrm>
            <a:off x="571500" y="1073682"/>
            <a:ext cx="6535412" cy="3029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685165">
              <a:lnSpc>
                <a:spcPct val="80000"/>
              </a:lnSpc>
              <a:spcBef>
                <a:spcPts val="0"/>
              </a:spcBef>
              <a:tabLst/>
              <a:defRPr sz="6640" spc="0"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Keep your Sphero Mini Close to your iPad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What does Code look like?"/>
          <p:cNvSpPr txBox="1"/>
          <p:nvPr/>
        </p:nvSpPr>
        <p:spPr>
          <a:xfrm>
            <a:off x="597826" y="1105865"/>
            <a:ext cx="7991952" cy="1496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635634">
              <a:lnSpc>
                <a:spcPct val="80000"/>
              </a:lnSpc>
              <a:spcBef>
                <a:spcPts val="0"/>
              </a:spcBef>
              <a:tabLst/>
              <a:defRPr sz="5544" spc="0"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What does Code look like?</a:t>
            </a:r>
          </a:p>
        </p:txBody>
      </p:sp>
      <p:pic>
        <p:nvPicPr>
          <p:cNvPr id="268" name="IMG_2918.PNG" descr="IMG_29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4060" y="1456883"/>
            <a:ext cx="14403543" cy="10009242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Tap on the Three Dots"/>
          <p:cNvSpPr txBox="1"/>
          <p:nvPr/>
        </p:nvSpPr>
        <p:spPr>
          <a:xfrm>
            <a:off x="730920" y="3428358"/>
            <a:ext cx="6684595" cy="1657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25500">
              <a:lnSpc>
                <a:spcPct val="80000"/>
              </a:lnSpc>
              <a:spcBef>
                <a:spcPts val="3600"/>
              </a:spcBef>
              <a:tabLst/>
              <a:defRPr sz="4200" spc="-42">
                <a:solidFill>
                  <a:srgbClr val="000000"/>
                </a:solidFill>
              </a:defRPr>
            </a:lvl1pPr>
          </a:lstStyle>
          <a:p>
            <a:r>
              <a:t>Tap on the Three Dots</a:t>
            </a:r>
          </a:p>
        </p:txBody>
      </p:sp>
      <p:sp>
        <p:nvSpPr>
          <p:cNvPr id="270" name="Line"/>
          <p:cNvSpPr/>
          <p:nvPr/>
        </p:nvSpPr>
        <p:spPr>
          <a:xfrm flipV="1">
            <a:off x="6549251" y="2100899"/>
            <a:ext cx="16351123" cy="1726298"/>
          </a:xfrm>
          <a:prstGeom prst="line">
            <a:avLst/>
          </a:prstGeom>
          <a:ln w="114300">
            <a:solidFill>
              <a:schemeClr val="accent4">
                <a:hueOff val="272893"/>
                <a:satOff val="6167"/>
                <a:lumOff val="21491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What does Code look like?"/>
          <p:cNvSpPr txBox="1"/>
          <p:nvPr/>
        </p:nvSpPr>
        <p:spPr>
          <a:xfrm>
            <a:off x="785035" y="1129793"/>
            <a:ext cx="7991952" cy="1496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635634">
              <a:lnSpc>
                <a:spcPct val="80000"/>
              </a:lnSpc>
              <a:spcBef>
                <a:spcPts val="0"/>
              </a:spcBef>
              <a:tabLst/>
              <a:defRPr sz="5544" spc="0"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What does Code look like?</a:t>
            </a:r>
          </a:p>
        </p:txBody>
      </p:sp>
      <p:sp>
        <p:nvSpPr>
          <p:cNvPr id="273" name="Select JavaScript Code."/>
          <p:cNvSpPr txBox="1"/>
          <p:nvPr/>
        </p:nvSpPr>
        <p:spPr>
          <a:xfrm>
            <a:off x="730920" y="3428358"/>
            <a:ext cx="6684595" cy="1657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25500">
              <a:lnSpc>
                <a:spcPct val="80000"/>
              </a:lnSpc>
              <a:spcBef>
                <a:spcPts val="3600"/>
              </a:spcBef>
              <a:tabLst/>
              <a:defRPr sz="4200" spc="-42">
                <a:solidFill>
                  <a:srgbClr val="000000"/>
                </a:solidFill>
              </a:defRPr>
            </a:lvl1pPr>
          </a:lstStyle>
          <a:p>
            <a:r>
              <a:t>Select JavaScript Code.</a:t>
            </a:r>
          </a:p>
        </p:txBody>
      </p:sp>
      <p:pic>
        <p:nvPicPr>
          <p:cNvPr id="274" name="IMG_2921.PNG" descr="IMG_29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1854" y="1375362"/>
            <a:ext cx="12703309" cy="8827723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Line"/>
          <p:cNvSpPr/>
          <p:nvPr/>
        </p:nvSpPr>
        <p:spPr>
          <a:xfrm flipV="1">
            <a:off x="6833630" y="3466575"/>
            <a:ext cx="13035473" cy="423329"/>
          </a:xfrm>
          <a:prstGeom prst="line">
            <a:avLst/>
          </a:prstGeom>
          <a:ln w="114300">
            <a:solidFill>
              <a:schemeClr val="accent4">
                <a:hueOff val="272893"/>
                <a:satOff val="6167"/>
                <a:lumOff val="21491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6" name="JavaScript is a programming language commonly used in web development."/>
          <p:cNvSpPr txBox="1"/>
          <p:nvPr/>
        </p:nvSpPr>
        <p:spPr>
          <a:xfrm>
            <a:off x="730920" y="5888240"/>
            <a:ext cx="7059928" cy="1657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734694">
              <a:lnSpc>
                <a:spcPct val="80000"/>
              </a:lnSpc>
              <a:spcBef>
                <a:spcPts val="3200"/>
              </a:spcBef>
              <a:tabLst/>
              <a:defRPr sz="3738" spc="-37">
                <a:solidFill>
                  <a:srgbClr val="000000"/>
                </a:solidFill>
              </a:defRPr>
            </a:pPr>
            <a:r>
              <a:rPr b="1"/>
              <a:t>JavaScript</a:t>
            </a:r>
            <a:r>
              <a:t> is a programming language commonly used in web development. 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What does Code look like?"/>
          <p:cNvSpPr txBox="1"/>
          <p:nvPr/>
        </p:nvSpPr>
        <p:spPr>
          <a:xfrm>
            <a:off x="785035" y="1129793"/>
            <a:ext cx="7991952" cy="1496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635634">
              <a:lnSpc>
                <a:spcPct val="80000"/>
              </a:lnSpc>
              <a:spcBef>
                <a:spcPts val="0"/>
              </a:spcBef>
              <a:tabLst/>
              <a:defRPr sz="5544" spc="0"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What does Code look like?</a:t>
            </a:r>
          </a:p>
        </p:txBody>
      </p:sp>
      <p:sp>
        <p:nvSpPr>
          <p:cNvPr id="279" name="JavaScript is a programming language commonly used in web development.…"/>
          <p:cNvSpPr txBox="1"/>
          <p:nvPr/>
        </p:nvSpPr>
        <p:spPr>
          <a:xfrm>
            <a:off x="660716" y="3005576"/>
            <a:ext cx="8240589" cy="401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742950">
              <a:lnSpc>
                <a:spcPct val="80000"/>
              </a:lnSpc>
              <a:spcBef>
                <a:spcPts val="3200"/>
              </a:spcBef>
              <a:tabLst/>
              <a:defRPr sz="3780" spc="-37">
                <a:solidFill>
                  <a:srgbClr val="000000"/>
                </a:solidFill>
              </a:defRPr>
            </a:pPr>
            <a:r>
              <a:rPr b="1"/>
              <a:t>JavaScript</a:t>
            </a:r>
            <a:r>
              <a:t> is a programming language commonly used in web development.  </a:t>
            </a:r>
          </a:p>
          <a:p>
            <a:pPr algn="l" defTabSz="742950">
              <a:lnSpc>
                <a:spcPct val="80000"/>
              </a:lnSpc>
              <a:spcBef>
                <a:spcPts val="3200"/>
              </a:spcBef>
              <a:tabLst/>
              <a:defRPr sz="3780" spc="-37">
                <a:solidFill>
                  <a:srgbClr val="000000"/>
                </a:solidFill>
              </a:defRPr>
            </a:pPr>
            <a:r>
              <a:t>There are many different programming languages that are used for different areas of technology.</a:t>
            </a:r>
          </a:p>
        </p:txBody>
      </p:sp>
      <p:pic>
        <p:nvPicPr>
          <p:cNvPr id="280" name="IMG_2922.PNG" descr="IMG_29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645" y="1406231"/>
            <a:ext cx="14549320" cy="101105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What does Code look like?"/>
          <p:cNvSpPr txBox="1"/>
          <p:nvPr/>
        </p:nvSpPr>
        <p:spPr>
          <a:xfrm>
            <a:off x="785035" y="1129793"/>
            <a:ext cx="7991952" cy="1496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635634">
              <a:lnSpc>
                <a:spcPct val="80000"/>
              </a:lnSpc>
              <a:spcBef>
                <a:spcPts val="0"/>
              </a:spcBef>
              <a:tabLst/>
              <a:defRPr sz="5544" spc="0"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What does Code look like?</a:t>
            </a:r>
          </a:p>
        </p:txBody>
      </p:sp>
      <p:sp>
        <p:nvSpPr>
          <p:cNvPr id="283" name="JavaScript"/>
          <p:cNvSpPr txBox="1"/>
          <p:nvPr/>
        </p:nvSpPr>
        <p:spPr>
          <a:xfrm>
            <a:off x="660716" y="2362471"/>
            <a:ext cx="4556645" cy="2466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825500">
              <a:lnSpc>
                <a:spcPct val="80000"/>
              </a:lnSpc>
              <a:spcBef>
                <a:spcPts val="3600"/>
              </a:spcBef>
              <a:tabLst/>
              <a:defRPr sz="4200" spc="-42">
                <a:solidFill>
                  <a:srgbClr val="000000"/>
                </a:solidFill>
              </a:defRPr>
            </a:pPr>
            <a:r>
              <a:rPr b="1"/>
              <a:t>JavaScript</a:t>
            </a:r>
            <a:r>
              <a:t> </a:t>
            </a:r>
          </a:p>
        </p:txBody>
      </p:sp>
      <p:pic>
        <p:nvPicPr>
          <p:cNvPr id="284" name="IMG_2922.PNG" descr="IMG_29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645" y="1406231"/>
            <a:ext cx="14549320" cy="10110545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Can you see the commands in the code? How are they written?"/>
          <p:cNvSpPr txBox="1"/>
          <p:nvPr/>
        </p:nvSpPr>
        <p:spPr>
          <a:xfrm>
            <a:off x="660716" y="3277477"/>
            <a:ext cx="6684596" cy="1908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25500">
              <a:lnSpc>
                <a:spcPct val="80000"/>
              </a:lnSpc>
              <a:spcBef>
                <a:spcPts val="3600"/>
              </a:spcBef>
              <a:tabLst/>
              <a:defRPr sz="4200" spc="-42">
                <a:solidFill>
                  <a:srgbClr val="000000"/>
                </a:solidFill>
              </a:defRPr>
            </a:lvl1pPr>
          </a:lstStyle>
          <a:p>
            <a:r>
              <a:t>Can you see the commands in the code? How are they written?</a:t>
            </a:r>
          </a:p>
        </p:txBody>
      </p:sp>
      <p:sp>
        <p:nvSpPr>
          <p:cNvPr id="286" name="Can you see the values in the code? What do they relate to?"/>
          <p:cNvSpPr txBox="1"/>
          <p:nvPr/>
        </p:nvSpPr>
        <p:spPr>
          <a:xfrm>
            <a:off x="660716" y="5635739"/>
            <a:ext cx="6684596" cy="200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25500">
              <a:lnSpc>
                <a:spcPct val="80000"/>
              </a:lnSpc>
              <a:spcBef>
                <a:spcPts val="3600"/>
              </a:spcBef>
              <a:tabLst/>
              <a:defRPr sz="4200" spc="-42">
                <a:solidFill>
                  <a:srgbClr val="000000"/>
                </a:solidFill>
              </a:defRPr>
            </a:lvl1pPr>
          </a:lstStyle>
          <a:p>
            <a:r>
              <a:t>Can you see the values in the code? What do they relate to?</a:t>
            </a:r>
          </a:p>
        </p:txBody>
      </p:sp>
      <p:sp>
        <p:nvSpPr>
          <p:cNvPr id="287" name="Within the code can you see where the values for the colour of the Sphero light are?"/>
          <p:cNvSpPr txBox="1"/>
          <p:nvPr/>
        </p:nvSpPr>
        <p:spPr>
          <a:xfrm>
            <a:off x="660716" y="8093639"/>
            <a:ext cx="7628320" cy="2179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25500">
              <a:lnSpc>
                <a:spcPct val="80000"/>
              </a:lnSpc>
              <a:spcBef>
                <a:spcPts val="3600"/>
              </a:spcBef>
              <a:tabLst/>
              <a:defRPr sz="4200" spc="-42">
                <a:solidFill>
                  <a:srgbClr val="000000"/>
                </a:solidFill>
              </a:defRPr>
            </a:lvl1pPr>
          </a:lstStyle>
          <a:p>
            <a:r>
              <a:t>Within the code can you see where the values for the colour of the Sphero light are?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What does Code look like?"/>
          <p:cNvSpPr txBox="1"/>
          <p:nvPr/>
        </p:nvSpPr>
        <p:spPr>
          <a:xfrm>
            <a:off x="785035" y="1129793"/>
            <a:ext cx="7991952" cy="1496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635634">
              <a:lnSpc>
                <a:spcPct val="80000"/>
              </a:lnSpc>
              <a:spcBef>
                <a:spcPts val="0"/>
              </a:spcBef>
              <a:tabLst/>
              <a:defRPr sz="5544" spc="0"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What does Code look like?</a:t>
            </a:r>
          </a:p>
        </p:txBody>
      </p:sp>
      <p:sp>
        <p:nvSpPr>
          <p:cNvPr id="290" name="JavaScript"/>
          <p:cNvSpPr txBox="1"/>
          <p:nvPr/>
        </p:nvSpPr>
        <p:spPr>
          <a:xfrm>
            <a:off x="660716" y="2362471"/>
            <a:ext cx="4556645" cy="2466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825500">
              <a:lnSpc>
                <a:spcPct val="80000"/>
              </a:lnSpc>
              <a:spcBef>
                <a:spcPts val="3600"/>
              </a:spcBef>
              <a:tabLst/>
              <a:defRPr sz="4200" spc="-42">
                <a:solidFill>
                  <a:srgbClr val="000000"/>
                </a:solidFill>
              </a:defRPr>
            </a:pPr>
            <a:r>
              <a:rPr b="1"/>
              <a:t>JavaScript</a:t>
            </a:r>
            <a:r>
              <a:t> </a:t>
            </a:r>
          </a:p>
        </p:txBody>
      </p:sp>
      <p:pic>
        <p:nvPicPr>
          <p:cNvPr id="291" name="IMG_2922.PNG" descr="IMG_29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645" y="1406231"/>
            <a:ext cx="14549320" cy="10110545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Draw a new shape and make it red. What do you notice about the code now? Can you see what has changed?"/>
          <p:cNvSpPr txBox="1"/>
          <p:nvPr/>
        </p:nvSpPr>
        <p:spPr>
          <a:xfrm>
            <a:off x="590513" y="3717623"/>
            <a:ext cx="7831160" cy="279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25500">
              <a:lnSpc>
                <a:spcPct val="80000"/>
              </a:lnSpc>
              <a:spcBef>
                <a:spcPts val="3600"/>
              </a:spcBef>
              <a:tabLst/>
              <a:defRPr sz="4200" spc="-42">
                <a:solidFill>
                  <a:srgbClr val="000000"/>
                </a:solidFill>
              </a:defRPr>
            </a:lvl1pPr>
          </a:lstStyle>
          <a:p>
            <a:r>
              <a:t>Draw a new shape and make it red. What do you notice about the code now? Can you see what has changed?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G_2907.PNG" descr="IMG_2907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" t="28" r="1" b="28"/>
          <a:stretch>
            <a:fillRect/>
          </a:stretch>
        </p:blipFill>
        <p:spPr>
          <a:xfrm>
            <a:off x="7781104" y="1059373"/>
            <a:ext cx="15694524" cy="10900464"/>
          </a:xfrm>
          <a:prstGeom prst="rect">
            <a:avLst/>
          </a:prstGeom>
        </p:spPr>
      </p:pic>
      <p:sp>
        <p:nvSpPr>
          <p:cNvPr id="183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84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85" name="Select the tab Home"/>
          <p:cNvSpPr txBox="1"/>
          <p:nvPr/>
        </p:nvSpPr>
        <p:spPr>
          <a:xfrm>
            <a:off x="758709" y="6871194"/>
            <a:ext cx="6535413" cy="946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25500">
              <a:lnSpc>
                <a:spcPct val="80000"/>
              </a:lnSpc>
              <a:spcBef>
                <a:spcPts val="3600"/>
              </a:spcBef>
              <a:tabLst/>
              <a:defRPr sz="4200" spc="-42">
                <a:solidFill>
                  <a:srgbClr val="000000"/>
                </a:solidFill>
              </a:defRPr>
            </a:lvl1pPr>
          </a:lstStyle>
          <a:p>
            <a:r>
              <a:t>Select the tab Home</a:t>
            </a:r>
          </a:p>
        </p:txBody>
      </p:sp>
      <p:sp>
        <p:nvSpPr>
          <p:cNvPr id="186" name="Line"/>
          <p:cNvSpPr/>
          <p:nvPr/>
        </p:nvSpPr>
        <p:spPr>
          <a:xfrm flipV="1">
            <a:off x="6096213" y="3260635"/>
            <a:ext cx="1860514" cy="4035819"/>
          </a:xfrm>
          <a:prstGeom prst="line">
            <a:avLst/>
          </a:prstGeom>
          <a:ln w="114300">
            <a:solidFill>
              <a:schemeClr val="accent4">
                <a:hueOff val="272893"/>
                <a:satOff val="6167"/>
                <a:lumOff val="21491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7" name="Keep your Sphero Mini Close to your iPad"/>
          <p:cNvSpPr txBox="1"/>
          <p:nvPr/>
        </p:nvSpPr>
        <p:spPr>
          <a:xfrm>
            <a:off x="571500" y="1073682"/>
            <a:ext cx="6535412" cy="3029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685165">
              <a:lnSpc>
                <a:spcPct val="80000"/>
              </a:lnSpc>
              <a:spcBef>
                <a:spcPts val="0"/>
              </a:spcBef>
              <a:tabLst/>
              <a:defRPr sz="6640" spc="0"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Keep your Sphero Mini Close to your iPad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G_2907.PNG" descr="IMG_2907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" t="28" r="1" b="28"/>
          <a:stretch>
            <a:fillRect/>
          </a:stretch>
        </p:blipFill>
        <p:spPr>
          <a:xfrm>
            <a:off x="7781104" y="1059373"/>
            <a:ext cx="15694524" cy="10900464"/>
          </a:xfrm>
          <a:prstGeom prst="rect">
            <a:avLst/>
          </a:prstGeom>
        </p:spPr>
      </p:pic>
      <p:sp>
        <p:nvSpPr>
          <p:cNvPr id="190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91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b="1" cap="all" spc="156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  <a:endParaRPr/>
          </a:p>
        </p:txBody>
      </p:sp>
      <p:sp>
        <p:nvSpPr>
          <p:cNvPr id="192" name="Tap connect Sphero"/>
          <p:cNvSpPr txBox="1"/>
          <p:nvPr/>
        </p:nvSpPr>
        <p:spPr>
          <a:xfrm>
            <a:off x="571500" y="6543578"/>
            <a:ext cx="6535412" cy="946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25500">
              <a:lnSpc>
                <a:spcPct val="80000"/>
              </a:lnSpc>
              <a:spcBef>
                <a:spcPts val="3600"/>
              </a:spcBef>
              <a:tabLst/>
              <a:defRPr sz="4200" spc="-42">
                <a:solidFill>
                  <a:srgbClr val="000000"/>
                </a:solidFill>
              </a:defRPr>
            </a:lvl1pPr>
          </a:lstStyle>
          <a:p>
            <a:r>
              <a:t>Tap connect Sphero</a:t>
            </a:r>
          </a:p>
        </p:txBody>
      </p:sp>
      <p:sp>
        <p:nvSpPr>
          <p:cNvPr id="193" name="Line"/>
          <p:cNvSpPr/>
          <p:nvPr/>
        </p:nvSpPr>
        <p:spPr>
          <a:xfrm flipV="1">
            <a:off x="6481791" y="1686908"/>
            <a:ext cx="16062081" cy="5310177"/>
          </a:xfrm>
          <a:prstGeom prst="line">
            <a:avLst/>
          </a:prstGeom>
          <a:ln w="114300">
            <a:solidFill>
              <a:schemeClr val="accent4">
                <a:hueOff val="272893"/>
                <a:satOff val="6167"/>
                <a:lumOff val="21491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94" name="Keep your Sphero Close to your iPad"/>
          <p:cNvSpPr txBox="1"/>
          <p:nvPr/>
        </p:nvSpPr>
        <p:spPr>
          <a:xfrm>
            <a:off x="571500" y="1073682"/>
            <a:ext cx="6535412" cy="3029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767715">
              <a:lnSpc>
                <a:spcPct val="80000"/>
              </a:lnSpc>
              <a:spcBef>
                <a:spcPts val="0"/>
              </a:spcBef>
              <a:tabLst/>
              <a:defRPr sz="7440" spc="0"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Keep your Sphero Close to your iPad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G_2908.PNG" descr="IMG_29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609" y="901685"/>
            <a:ext cx="16001429" cy="11119638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elect Sphero Mini from the list to connect."/>
          <p:cNvSpPr txBox="1"/>
          <p:nvPr/>
        </p:nvSpPr>
        <p:spPr>
          <a:xfrm>
            <a:off x="496908" y="6029318"/>
            <a:ext cx="6684596" cy="1657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25500">
              <a:lnSpc>
                <a:spcPct val="80000"/>
              </a:lnSpc>
              <a:spcBef>
                <a:spcPts val="3600"/>
              </a:spcBef>
              <a:tabLst/>
              <a:defRPr sz="4200" spc="-42">
                <a:solidFill>
                  <a:srgbClr val="000000"/>
                </a:solidFill>
              </a:defRPr>
            </a:lvl1pPr>
          </a:lstStyle>
          <a:p>
            <a:r>
              <a:t>Select Sphero Mini from the list to connect.</a:t>
            </a:r>
          </a:p>
        </p:txBody>
      </p:sp>
      <p:sp>
        <p:nvSpPr>
          <p:cNvPr id="198" name="Keep your Sphero Close to your iPad"/>
          <p:cNvSpPr txBox="1"/>
          <p:nvPr/>
        </p:nvSpPr>
        <p:spPr>
          <a:xfrm>
            <a:off x="571500" y="1073682"/>
            <a:ext cx="6535412" cy="3029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767715">
              <a:lnSpc>
                <a:spcPct val="80000"/>
              </a:lnSpc>
              <a:spcBef>
                <a:spcPts val="0"/>
              </a:spcBef>
              <a:tabLst/>
              <a:defRPr sz="7440" spc="0"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Keep your Sphero Close to your iPad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elect the Sphero Mini name to connect."/>
          <p:cNvSpPr txBox="1"/>
          <p:nvPr/>
        </p:nvSpPr>
        <p:spPr>
          <a:xfrm>
            <a:off x="496908" y="6029318"/>
            <a:ext cx="6684596" cy="1657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25500">
              <a:lnSpc>
                <a:spcPct val="80000"/>
              </a:lnSpc>
              <a:spcBef>
                <a:spcPts val="3600"/>
              </a:spcBef>
              <a:tabLst/>
              <a:defRPr sz="4200" spc="-42">
                <a:solidFill>
                  <a:srgbClr val="000000"/>
                </a:solidFill>
              </a:defRPr>
            </a:lvl1pPr>
          </a:lstStyle>
          <a:p>
            <a:r>
              <a:t>Select the Sphero Mini name to connect.</a:t>
            </a:r>
          </a:p>
        </p:txBody>
      </p:sp>
      <p:sp>
        <p:nvSpPr>
          <p:cNvPr id="201" name="Keep your Sphero Close to your iPad"/>
          <p:cNvSpPr txBox="1"/>
          <p:nvPr/>
        </p:nvSpPr>
        <p:spPr>
          <a:xfrm>
            <a:off x="571500" y="1073682"/>
            <a:ext cx="6535412" cy="3029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767715">
              <a:lnSpc>
                <a:spcPct val="80000"/>
              </a:lnSpc>
              <a:spcBef>
                <a:spcPts val="0"/>
              </a:spcBef>
              <a:tabLst/>
              <a:defRPr sz="7440" spc="0"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Keep your Sphero Close to your iPad</a:t>
            </a:r>
          </a:p>
        </p:txBody>
      </p:sp>
      <p:pic>
        <p:nvPicPr>
          <p:cNvPr id="202" name="IMG_602B899DA393-1.jpeg" descr="IMG_602B899DA393-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134" y="967938"/>
            <a:ext cx="16194935" cy="11254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Keep your Sphero Close to your iPad"/>
          <p:cNvSpPr txBox="1"/>
          <p:nvPr/>
        </p:nvSpPr>
        <p:spPr>
          <a:xfrm>
            <a:off x="571500" y="1073682"/>
            <a:ext cx="6535412" cy="3029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767715">
              <a:lnSpc>
                <a:spcPct val="80000"/>
              </a:lnSpc>
              <a:spcBef>
                <a:spcPts val="0"/>
              </a:spcBef>
              <a:tabLst/>
              <a:defRPr sz="7440" spc="0"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Keep your Sphero Close to your iPad</a:t>
            </a:r>
          </a:p>
        </p:txBody>
      </p:sp>
      <p:pic>
        <p:nvPicPr>
          <p:cNvPr id="205" name="IMG_2909.PNG" descr="IMG_29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260" y="972139"/>
            <a:ext cx="15798658" cy="109787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Keep your Sphero Close to your iPad"/>
          <p:cNvSpPr txBox="1"/>
          <p:nvPr/>
        </p:nvSpPr>
        <p:spPr>
          <a:xfrm>
            <a:off x="571500" y="1073682"/>
            <a:ext cx="6535412" cy="3029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767715">
              <a:lnSpc>
                <a:spcPct val="80000"/>
              </a:lnSpc>
              <a:spcBef>
                <a:spcPts val="0"/>
              </a:spcBef>
              <a:tabLst/>
              <a:defRPr sz="7440" spc="0"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Keep your Sphero Close to your iPad</a:t>
            </a:r>
          </a:p>
        </p:txBody>
      </p:sp>
      <p:pic>
        <p:nvPicPr>
          <p:cNvPr id="208" name="IMG_2910.PNG" descr="IMG_29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249" y="1505649"/>
            <a:ext cx="14263191" cy="9911709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This might happen, it will only take a minute to install."/>
          <p:cNvSpPr txBox="1"/>
          <p:nvPr/>
        </p:nvSpPr>
        <p:spPr>
          <a:xfrm>
            <a:off x="496908" y="6286730"/>
            <a:ext cx="6684596" cy="1657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08990">
              <a:lnSpc>
                <a:spcPct val="80000"/>
              </a:lnSpc>
              <a:spcBef>
                <a:spcPts val="3500"/>
              </a:spcBef>
              <a:tabLst/>
              <a:defRPr sz="4116" spc="-41">
                <a:solidFill>
                  <a:srgbClr val="000000"/>
                </a:solidFill>
              </a:defRPr>
            </a:lvl1pPr>
          </a:lstStyle>
          <a:p>
            <a:r>
              <a:t>This might happen, it will only take a minute to install.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Keep your Sphero Close to your iPad"/>
          <p:cNvSpPr txBox="1"/>
          <p:nvPr/>
        </p:nvSpPr>
        <p:spPr>
          <a:xfrm>
            <a:off x="571500" y="1073682"/>
            <a:ext cx="6535412" cy="3029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767715">
              <a:lnSpc>
                <a:spcPct val="80000"/>
              </a:lnSpc>
              <a:spcBef>
                <a:spcPts val="0"/>
              </a:spcBef>
              <a:tabLst/>
              <a:defRPr sz="7440" spc="0"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r>
              <a:t>Keep your Sphero Close to your iPad</a:t>
            </a:r>
          </a:p>
        </p:txBody>
      </p:sp>
      <p:sp>
        <p:nvSpPr>
          <p:cNvPr id="212" name="This battery icon tells us we are connected and also how much power is in the Sphero."/>
          <p:cNvSpPr txBox="1"/>
          <p:nvPr/>
        </p:nvSpPr>
        <p:spPr>
          <a:xfrm>
            <a:off x="496908" y="6216527"/>
            <a:ext cx="6684596" cy="1657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734694">
              <a:lnSpc>
                <a:spcPct val="80000"/>
              </a:lnSpc>
              <a:spcBef>
                <a:spcPts val="3200"/>
              </a:spcBef>
              <a:tabLst/>
              <a:defRPr sz="3738" spc="-37">
                <a:solidFill>
                  <a:srgbClr val="000000"/>
                </a:solidFill>
              </a:defRPr>
            </a:lvl1pPr>
          </a:lstStyle>
          <a:p>
            <a:r>
              <a:t>This battery icon tells us we are connected and also how much power is in the Sphero.</a:t>
            </a:r>
          </a:p>
        </p:txBody>
      </p:sp>
      <p:pic>
        <p:nvPicPr>
          <p:cNvPr id="213" name="IMG_2911.PNG" descr="IMG_29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614" y="984858"/>
            <a:ext cx="15762051" cy="1095329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Line"/>
          <p:cNvSpPr/>
          <p:nvPr/>
        </p:nvSpPr>
        <p:spPr>
          <a:xfrm flipV="1">
            <a:off x="6867818" y="1760036"/>
            <a:ext cx="15955315" cy="5291347"/>
          </a:xfrm>
          <a:prstGeom prst="line">
            <a:avLst/>
          </a:prstGeom>
          <a:ln w="114300">
            <a:solidFill>
              <a:schemeClr val="accent4">
                <a:hueOff val="272893"/>
                <a:satOff val="6167"/>
                <a:lumOff val="21491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8_Academy">
  <a:themeElements>
    <a:clrScheme name="28_Academy">
      <a:dk1>
        <a:srgbClr val="000034"/>
      </a:dk1>
      <a:lt1>
        <a:srgbClr val="3B39E4"/>
      </a:lt1>
      <a:dk2>
        <a:srgbClr val="555952"/>
      </a:dk2>
      <a:lt2>
        <a:srgbClr val="D6DCCF"/>
      </a:lt2>
      <a:accent1>
        <a:srgbClr val="3B39E4"/>
      </a:accent1>
      <a:accent2>
        <a:srgbClr val="51C1FD"/>
      </a:accent2>
      <a:accent3>
        <a:srgbClr val="5EF7D2"/>
      </a:accent3>
      <a:accent4>
        <a:srgbClr val="BFF823"/>
      </a:accent4>
      <a:accent5>
        <a:srgbClr val="FFA728"/>
      </a:accent5>
      <a:accent6>
        <a:srgbClr val="FF5F52"/>
      </a:accent6>
      <a:hlink>
        <a:srgbClr val="0000FF"/>
      </a:hlink>
      <a:folHlink>
        <a:srgbClr val="FF00FF"/>
      </a:folHlink>
    </a:clrScheme>
    <a:fontScheme name="28_Academy">
      <a:majorFont>
        <a:latin typeface="Founders Grotesk Semibold"/>
        <a:ea typeface="Founders Grotesk Semibold"/>
        <a:cs typeface="Founders Grotesk Semibold"/>
      </a:majorFont>
      <a:minorFont>
        <a:latin typeface="Founders Grotesk Semibold"/>
        <a:ea typeface="Founders Grotesk Semibold"/>
        <a:cs typeface="Founders Grotesk Semibold"/>
      </a:minorFont>
    </a:fontScheme>
    <a:fmtScheme name="28_Academ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42304"/>
            <a:satOff val="23749"/>
            <a:lumOff val="-45745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1" i="0" u="none" strike="noStrike" cap="all" spc="156" normalizeH="0" baseline="0">
            <a:ln>
              <a:noFill/>
            </a:ln>
            <a:solidFill>
              <a:srgbClr val="FFFFFF"/>
            </a:solidFill>
            <a:effectLst/>
            <a:uFillTx/>
            <a:latin typeface="Founders Grotesk Condensed"/>
            <a:ea typeface="Founders Grotesk Condensed"/>
            <a:cs typeface="Founders Grotesk Condensed"/>
            <a:sym typeface="Founders Grotesk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143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>
            <a:tab pos="584200" algn="l"/>
          </a:tabLst>
          <a:defRPr kumimoji="0" sz="2600" b="0" i="0" u="none" strike="noStrike" cap="none" spc="78" normalizeH="0" baseline="0">
            <a:ln>
              <a:noFill/>
            </a:ln>
            <a:solidFill>
              <a:schemeClr val="accent1"/>
            </a:solidFill>
            <a:effectLst/>
            <a:uFillTx/>
            <a:latin typeface="Founders Grotesk Text"/>
            <a:ea typeface="Founders Grotesk Text"/>
            <a:cs typeface="Founders Grotesk Text"/>
            <a:sym typeface="Founders Grotesk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8_Academy">
  <a:themeElements>
    <a:clrScheme name="28_Academy">
      <a:dk1>
        <a:srgbClr val="000000"/>
      </a:dk1>
      <a:lt1>
        <a:srgbClr val="FFFFFF"/>
      </a:lt1>
      <a:dk2>
        <a:srgbClr val="555952"/>
      </a:dk2>
      <a:lt2>
        <a:srgbClr val="D6DCCF"/>
      </a:lt2>
      <a:accent1>
        <a:srgbClr val="3B39E4"/>
      </a:accent1>
      <a:accent2>
        <a:srgbClr val="51C1FD"/>
      </a:accent2>
      <a:accent3>
        <a:srgbClr val="5EF7D2"/>
      </a:accent3>
      <a:accent4>
        <a:srgbClr val="BFF823"/>
      </a:accent4>
      <a:accent5>
        <a:srgbClr val="FFA728"/>
      </a:accent5>
      <a:accent6>
        <a:srgbClr val="FF5F52"/>
      </a:accent6>
      <a:hlink>
        <a:srgbClr val="0000FF"/>
      </a:hlink>
      <a:folHlink>
        <a:srgbClr val="FF00FF"/>
      </a:folHlink>
    </a:clrScheme>
    <a:fontScheme name="28_Academy">
      <a:majorFont>
        <a:latin typeface="Founders Grotesk Semibold"/>
        <a:ea typeface="Founders Grotesk Semibold"/>
        <a:cs typeface="Founders Grotesk Semibold"/>
      </a:majorFont>
      <a:minorFont>
        <a:latin typeface="Founders Grotesk Semibold"/>
        <a:ea typeface="Founders Grotesk Semibold"/>
        <a:cs typeface="Founders Grotesk Semibold"/>
      </a:minorFont>
    </a:fontScheme>
    <a:fmtScheme name="28_Academ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42304"/>
            <a:satOff val="23749"/>
            <a:lumOff val="-45745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1" i="0" u="none" strike="noStrike" cap="all" spc="156" normalizeH="0" baseline="0">
            <a:ln>
              <a:noFill/>
            </a:ln>
            <a:solidFill>
              <a:srgbClr val="FFFFFF"/>
            </a:solidFill>
            <a:effectLst/>
            <a:uFillTx/>
            <a:latin typeface="Founders Grotesk Condensed"/>
            <a:ea typeface="Founders Grotesk Condensed"/>
            <a:cs typeface="Founders Grotesk Condensed"/>
            <a:sym typeface="Founders Grotesk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143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>
            <a:tab pos="584200" algn="l"/>
          </a:tabLst>
          <a:defRPr kumimoji="0" sz="2600" b="0" i="0" u="none" strike="noStrike" cap="none" spc="78" normalizeH="0" baseline="0">
            <a:ln>
              <a:noFill/>
            </a:ln>
            <a:solidFill>
              <a:schemeClr val="accent1"/>
            </a:solidFill>
            <a:effectLst/>
            <a:uFillTx/>
            <a:latin typeface="Founders Grotesk Text"/>
            <a:ea typeface="Founders Grotesk Text"/>
            <a:cs typeface="Founders Grotesk Text"/>
            <a:sym typeface="Founders Grotesk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524</Words>
  <Application>Microsoft Office PowerPoint</Application>
  <PresentationFormat>Custom</PresentationFormat>
  <Paragraphs>60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Founders Grotesk</vt:lpstr>
      <vt:lpstr>Founders Grotesk Condensed</vt:lpstr>
      <vt:lpstr>Founders Grotesk Light</vt:lpstr>
      <vt:lpstr>Founders Grotesk Semibold</vt:lpstr>
      <vt:lpstr>Founders Grotesk Text</vt:lpstr>
      <vt:lpstr>Helvetica Neue</vt:lpstr>
      <vt:lpstr>28_Academy</vt:lpstr>
      <vt:lpstr>Coding With Sphero Bolt</vt:lpstr>
      <vt:lpstr>Open the App Sphero Edu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Coding With Sphero Bolt</dc:title>
  <cp:lastModifiedBy>Franz Evert</cp:lastModifiedBy>
  <cp:revision>1</cp:revision>
  <dcterms:modified xsi:type="dcterms:W3CDTF">2021-07-13T12:32:07Z</dcterms:modified>
</cp:coreProperties>
</file>