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720263" cy="6480175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kiosk restart="4294967295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10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06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75F43B-EC5A-4AE6-8C14-0F418B4DC9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4160" cy="37008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45E8AF-8023-4D0A-9446-95D50F170D6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480" cy="410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12097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en-GB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724F05-ED18-4AE3-AAE4-7D739BB43D4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644260-FFD0-4368-BAAA-175A53D12B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2553CF-D33C-4660-A9E7-F2D396F3628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6B8BFE-8896-436A-B5BF-BC1357764D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340755-B02F-4570-BC4A-4E38858B8B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FEE33B-D6A2-4459-9FC2-5DC0DD2E134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BB898-16CB-42A4-9293-295C0E65867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48154D-8728-4EF2-9ABB-C06D22B60D0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00CC00-14BA-48C4-AE75-AB4B31E339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83AA5-4573-4D0B-B061-2732459CFD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1DC3D2-5280-4DB1-8C0E-AE6EF8203D9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0EDA49-EA2E-412C-AC66-3445F75945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B65CD7-8FD7-4727-8311-A0AE31EA64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AAE304-68EC-4016-A45A-19D06ACBD2F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F32798-1C16-424E-8EEE-A52544B7A6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0E4405-0960-4314-B0E5-A3ECDF4A50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A9D10A-6C8F-4753-99B3-732D4C77EE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8FCE06-4512-4EBD-B09B-26CB599E5D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669476-97E3-427E-AB69-4880E04F94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C4CBFF-447C-4271-AC5B-C5AB5971175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8B4476-9AB3-47D9-8316-24B252CB99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2D480F-C275-43E7-B1D2-0B31BFC77E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9EEA0D-67F9-46A7-9A73-9C33E065598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415BD6-A236-4594-A4B1-0A7E3C43D29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17128-848B-4E3F-9849-85E239721D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AA62DE-2881-4A8D-B073-8A6D263F0F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E4044-75CB-47E8-8D3A-32F93BF66CC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D0E2C8-C197-4B3D-91B8-6844B7EBA5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CC7AA3-B4D5-47BA-BEF7-71901E57AA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A5CBFF-2D2E-49C7-9B90-70E53FBA79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F87BBA-D621-4931-8A67-6C012E6F2B4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7D4E5D-C19A-4D76-AB5D-830CA89883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0E06BC-B56A-4F44-AF1C-39196DC0460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322F63-B3DF-4FE8-A159-BB460461747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BEDFF2-37BE-4EC9-B72C-CEE704305A1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22A88-4682-4059-864B-FCB8397FBA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5626-AB96-4D12-BC08-D404447A04C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EB4CE6-7092-4698-AA25-C425189C2F1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7CDA7-E035-43EC-94B0-F029F72DCF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978212-B8D5-4289-989F-52B9B9D0F31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2A53-7379-4065-96C7-70F5265AE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4438" y="1060450"/>
            <a:ext cx="7291387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03807-C169-42ED-9408-A79EC1704F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4438" y="3403600"/>
            <a:ext cx="7291387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20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11BEB-FF2B-472E-BAD5-E3CE9AC9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16E22-CDE9-45A6-8BD9-47EB60EAB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420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4EE5B8-C533-4B8D-AE07-BCBD1FD47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40550" y="476250"/>
            <a:ext cx="2074863" cy="5407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2A6FB-D449-42AD-A83E-6BA06DC6E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14375" y="476250"/>
            <a:ext cx="6073775" cy="54070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3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73C3A-E47A-41E9-8A1A-5E3C81AB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9D84-8AB7-4676-AEFD-5AF955FCF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24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547B-0324-4946-8DDD-B914A356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1616075"/>
            <a:ext cx="8383588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A4DFD-3FB7-4E84-918E-8F6040518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3575" y="4337050"/>
            <a:ext cx="8383588" cy="14176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053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31D8-DB6A-4194-984E-869666CE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E59B-E5ED-4C62-B88C-8C5B9DDCD1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375" y="1801813"/>
            <a:ext cx="4073525" cy="408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26779-BD84-4049-9D5C-C14BE2A5A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0300" y="1801813"/>
            <a:ext cx="4075113" cy="4081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85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F6F8A-CEC3-40B7-ADBA-A37E36ED2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344488"/>
            <a:ext cx="8383588" cy="1252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9DFA6F-D030-48F1-B413-C307341CA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5" y="1589088"/>
            <a:ext cx="4111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5AEA2-1E27-4C15-B233-720C05CB3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925" y="2366963"/>
            <a:ext cx="4111625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C7F31-1BE1-4EEC-A943-F6C560C5F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1250" y="1589088"/>
            <a:ext cx="4132263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DC409C-E5F3-4F44-8D53-EF6AFA0AF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1250" y="2366963"/>
            <a:ext cx="4132263" cy="348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02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6E7C-42A2-49E6-A502-007CC0E14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61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32296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54EC3-EC26-4959-883A-7C44BC32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A6241-B4FE-447E-A26B-C52D54828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ED2081-D7A0-42E6-BA09-BE915125D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97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D0A51-03D8-4DC9-9A36-687FB2C37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5" y="431800"/>
            <a:ext cx="3135313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ACF60-FBE6-410B-9DCB-88D69817A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32263" y="933450"/>
            <a:ext cx="4921250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B5BCD-5619-41AE-B960-47D9D32D8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9925" y="1944688"/>
            <a:ext cx="3135313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20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DF82A5-8ABF-4C5E-8C48-458C7E4B8D20}"/>
              </a:ext>
            </a:extLst>
          </p:cNvPr>
          <p:cNvSpPr/>
          <p:nvPr/>
        </p:nvSpPr>
        <p:spPr>
          <a:xfrm>
            <a:off x="389880" y="1622519"/>
            <a:ext cx="9329400" cy="4856760"/>
          </a:xfrm>
          <a:prstGeom prst="rect">
            <a:avLst/>
          </a:prstGeom>
          <a:solidFill>
            <a:srgbClr val="DDDDDD"/>
          </a:solidFill>
          <a:ln w="25400">
            <a:solidFill>
              <a:srgbClr val="C0C0C0"/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B2520945-218E-4616-BAA7-9C33854910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240" y="475920"/>
            <a:ext cx="8300880" cy="108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6D5A-606E-4BE6-BF6E-BA07485F1B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240" y="1801439"/>
            <a:ext cx="8300880" cy="4082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56BFB9-43B0-4E68-95A0-0EA8AF8E088E}"/>
              </a:ext>
            </a:extLst>
          </p:cNvPr>
          <p:cNvSpPr/>
          <p:nvPr/>
        </p:nvSpPr>
        <p:spPr>
          <a:xfrm>
            <a:off x="360" y="36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B1CE5B-4AB0-4A3A-88DC-293A19DFAD97}"/>
              </a:ext>
            </a:extLst>
          </p:cNvPr>
          <p:cNvSpPr/>
          <p:nvPr/>
        </p:nvSpPr>
        <p:spPr>
          <a:xfrm>
            <a:off x="360" y="204120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1E6900-AB09-4151-8B98-621CD7B6E370}"/>
              </a:ext>
            </a:extLst>
          </p:cNvPr>
          <p:cNvSpPr/>
          <p:nvPr/>
        </p:nvSpPr>
        <p:spPr>
          <a:xfrm>
            <a:off x="360" y="1001520"/>
            <a:ext cx="175320" cy="787320"/>
          </a:xfrm>
          <a:prstGeom prst="rect">
            <a:avLst/>
          </a:prstGeom>
          <a:solidFill>
            <a:srgbClr val="125C8D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0" tIns="0" rIns="0" bIns="0" anchor="ctr" anchorCtr="1"/>
          <a:lstStyle/>
          <a:p>
            <a:pPr lvl="0" rtl="0" hangingPunct="0">
              <a:buNone/>
              <a:tabLst/>
            </a:pPr>
            <a:endParaRPr lang="en-GB" sz="2400">
              <a:solidFill>
                <a:srgbClr val="000000"/>
              </a:solidFill>
              <a:latin typeface="Thorndale" pitchFamily="18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GB" sz="4400" b="1" i="0" u="none" strike="noStrike">
          <a:ln>
            <a:noFill/>
          </a:ln>
          <a:solidFill>
            <a:srgbClr val="333333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en-GB" sz="3200" b="0" i="0" u="none" strike="noStrike">
          <a:ln>
            <a:noFill/>
          </a:ln>
          <a:solidFill>
            <a:srgbClr val="000000"/>
          </a:solidFill>
          <a:latin typeface="Albany" pitchFamily="34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E442E-6D9C-48B0-BE77-4EC4B4EE734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 algn="l"/>
            <a:r>
              <a:rPr lang="en-GB"/>
              <a:t>A User's Guide to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A2B3B-864A-4419-A6D8-6503C112C0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300880" cy="4557960"/>
          </a:xfrm>
        </p:spPr>
        <p:txBody>
          <a:bodyPr>
            <a:spAutoFit/>
          </a:bodyPr>
          <a:lstStyle/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5DDD0A97-C244-41A0-8B94-5AECFFBD25B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0" y="144000"/>
            <a:ext cx="167004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535B870D-6833-421C-8BFA-E95192465D3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360" y="2160000"/>
            <a:ext cx="298764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D0E94C46-C6BA-471D-B563-613255540ED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68360" y="2160000"/>
            <a:ext cx="352764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D39714EB-B47E-49F3-9966-08BF3CC35769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50560" y="2160000"/>
            <a:ext cx="31716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DDD7-00C5-443B-9870-25B1896249A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Using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6435A-0F5D-400F-8F1D-B2729FC696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300880" cy="57456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/>
              <a:t>Using Space Quiz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4539F7A-068B-46D6-93A4-59397B2BFC16}"/>
              </a:ext>
            </a:extLst>
          </p:cNvPr>
          <p:cNvGraphicFramePr>
            <a:graphicFrameLocks noGrp="1"/>
          </p:cNvGraphicFramePr>
          <p:nvPr/>
        </p:nvGraphicFramePr>
        <p:xfrm>
          <a:off x="817200" y="2549520"/>
          <a:ext cx="8470440" cy="3642119"/>
        </p:xfrm>
        <a:graphic>
          <a:graphicData uri="http://schemas.openxmlformats.org/drawingml/2006/table">
            <a:tbl>
              <a:tblPr firstRow="1" bandRow="1"/>
              <a:tblGrid>
                <a:gridCol w="2823120">
                  <a:extLst>
                    <a:ext uri="{9D8B030D-6E8A-4147-A177-3AD203B41FA5}">
                      <a16:colId xmlns:a16="http://schemas.microsoft.com/office/drawing/2014/main" val="1789683138"/>
                    </a:ext>
                  </a:extLst>
                </a:gridCol>
                <a:gridCol w="2823120">
                  <a:extLst>
                    <a:ext uri="{9D8B030D-6E8A-4147-A177-3AD203B41FA5}">
                      <a16:colId xmlns:a16="http://schemas.microsoft.com/office/drawing/2014/main" val="4146623788"/>
                    </a:ext>
                  </a:extLst>
                </a:gridCol>
                <a:gridCol w="2824560">
                  <a:extLst>
                    <a:ext uri="{9D8B030D-6E8A-4147-A177-3AD203B41FA5}">
                      <a16:colId xmlns:a16="http://schemas.microsoft.com/office/drawing/2014/main" val="3624881879"/>
                    </a:ext>
                  </a:extLst>
                </a:gridCol>
              </a:tblGrid>
              <a:tr h="182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Weather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Mobile Phones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874224"/>
                  </a:ext>
                </a:extLst>
              </a:tr>
              <a:tr h="182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Television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Rescuing Sailors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099288"/>
                  </a:ext>
                </a:extLst>
              </a:tr>
            </a:tbl>
          </a:graphicData>
        </a:graphic>
      </p:graphicFrame>
      <p:pic>
        <p:nvPicPr>
          <p:cNvPr id="5" name="">
            <a:extLst>
              <a:ext uri="{FF2B5EF4-FFF2-40B4-BE49-F238E27FC236}">
                <a16:creationId xmlns:a16="http://schemas.microsoft.com/office/drawing/2014/main" id="{B023E81F-FE95-4545-835B-0F0101E513D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2664000"/>
            <a:ext cx="2592000" cy="1294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A38286A9-1614-42EF-8831-3FEDAE87CD3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744000" y="2664000"/>
            <a:ext cx="25920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7BC03B37-BA5E-483F-88D1-09982DE0BA4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52000" y="2689560"/>
            <a:ext cx="2592000" cy="127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95BA1010-6167-40EA-9378-99CEA2C3B488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11880" y="4464000"/>
            <a:ext cx="261612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DB474590-F308-428F-9389-BFBDE2A9E65F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3744000" y="4536000"/>
            <a:ext cx="25920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F064D5F0-2EBF-44CA-BDE3-B6473DA79077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6552000" y="4510800"/>
            <a:ext cx="2592000" cy="124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48B6-719E-4754-B28B-C07EBF297B1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Using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5EAB534-EABE-4C94-AD47-64C76C36CB1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24000" y="1728000"/>
            <a:ext cx="7434360" cy="4742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68EF2-DF3C-4643-8C19-D60F359B91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Using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88CD7-93DE-4EAA-A54F-726541340C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300880" cy="57456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/>
              <a:t>Using Space Quiz – the answers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FDA428-9B2C-42B2-840C-864510950461}"/>
              </a:ext>
            </a:extLst>
          </p:cNvPr>
          <p:cNvGraphicFramePr>
            <a:graphicFrameLocks noGrp="1"/>
          </p:cNvGraphicFramePr>
          <p:nvPr/>
        </p:nvGraphicFramePr>
        <p:xfrm>
          <a:off x="817200" y="2549520"/>
          <a:ext cx="8470440" cy="3642119"/>
        </p:xfrm>
        <a:graphic>
          <a:graphicData uri="http://schemas.openxmlformats.org/drawingml/2006/table">
            <a:tbl>
              <a:tblPr firstRow="1" bandRow="1"/>
              <a:tblGrid>
                <a:gridCol w="2823120">
                  <a:extLst>
                    <a:ext uri="{9D8B030D-6E8A-4147-A177-3AD203B41FA5}">
                      <a16:colId xmlns:a16="http://schemas.microsoft.com/office/drawing/2014/main" val="1131619424"/>
                    </a:ext>
                  </a:extLst>
                </a:gridCol>
                <a:gridCol w="2823120">
                  <a:extLst>
                    <a:ext uri="{9D8B030D-6E8A-4147-A177-3AD203B41FA5}">
                      <a16:colId xmlns:a16="http://schemas.microsoft.com/office/drawing/2014/main" val="4050175714"/>
                    </a:ext>
                  </a:extLst>
                </a:gridCol>
                <a:gridCol w="2824560">
                  <a:extLst>
                    <a:ext uri="{9D8B030D-6E8A-4147-A177-3AD203B41FA5}">
                      <a16:colId xmlns:a16="http://schemas.microsoft.com/office/drawing/2014/main" val="662902595"/>
                    </a:ext>
                  </a:extLst>
                </a:gridCol>
              </a:tblGrid>
              <a:tr h="182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The Internet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Weather 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Mobile Phones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2113315"/>
                  </a:ext>
                </a:extLst>
              </a:tr>
              <a:tr h="18212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Climate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Television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800" b="0" i="0" u="none" strike="noStrike" kern="120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Arial" pitchFamily="18"/>
                          <a:ea typeface="Microsoft YaHei" pitchFamily="2"/>
                          <a:cs typeface="Lucida Sans" pitchFamily="2"/>
                        </a:rPr>
                        <a:t>Rescuing Sailors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211893"/>
                  </a:ext>
                </a:extLst>
              </a:tr>
            </a:tbl>
          </a:graphicData>
        </a:graphic>
      </p:graphicFrame>
      <p:pic>
        <p:nvPicPr>
          <p:cNvPr id="5" name="">
            <a:extLst>
              <a:ext uri="{FF2B5EF4-FFF2-40B4-BE49-F238E27FC236}">
                <a16:creationId xmlns:a16="http://schemas.microsoft.com/office/drawing/2014/main" id="{48310000-B8EF-4F2A-9FCB-77AD59BC35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36800" y="4464000"/>
            <a:ext cx="2527200" cy="12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29B819AB-BF74-4AC0-8154-BD41725834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23559" y="2680560"/>
            <a:ext cx="2440440" cy="127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54790189-AF85-4FD2-88BA-FED79FD3FDA1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623999" y="2688480"/>
            <a:ext cx="2520000" cy="1271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2D204C8A-0DBB-4E35-8496-5A239CF50773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936000" y="4520160"/>
            <a:ext cx="2520000" cy="1239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DBC1FC83-169D-4938-A327-1EE5FDEA38B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6631560" y="4536000"/>
            <a:ext cx="244044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>
            <a:extLst>
              <a:ext uri="{FF2B5EF4-FFF2-40B4-BE49-F238E27FC236}">
                <a16:creationId xmlns:a16="http://schemas.microsoft.com/office/drawing/2014/main" id="{38CF66B8-BA84-43DC-A552-ACF442E1EAB8}"/>
              </a:ext>
            </a:extLst>
          </p:cNvPr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987120" y="2664000"/>
            <a:ext cx="2468880" cy="12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75D5-3236-4358-9055-7E6FC9455E9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Using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A8C33656-DF46-44BB-9B17-EB810442B3A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2440" y="1655999"/>
            <a:ext cx="8971560" cy="46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D2564-F2AF-4840-AD85-2A5A2153E3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Using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2150A0D-A347-443B-958D-A8B2241BED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800000"/>
            <a:ext cx="8992080" cy="4613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9BC82-32F2-4085-92A0-8D6CD15B38B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Next 'Giant Leaps' in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3AF8E-8793-4CD6-A347-4E041FA48E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300880" cy="502560"/>
          </a:xfrm>
        </p:spPr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/>
              <a:t>Giant Leaps Quiz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6F5DC8BE-EF89-4EDC-A959-5D9B9F99990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6360" y="2411640"/>
            <a:ext cx="298764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A228827E-9BFC-4C92-842E-14BF4FF32CF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40800" y="2411640"/>
            <a:ext cx="2779200" cy="370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17FA1699-950F-4553-A269-117D70BA7CC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98480" y="2419920"/>
            <a:ext cx="3449520" cy="233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9B713EC0-FBA6-42B2-9C27-0689D5EDFA96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98480" y="4752000"/>
            <a:ext cx="3449160" cy="13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E9F37-EC06-44E8-AF66-63CD5475DAF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Next 'Giant Leaps' in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22E0487-3526-4DCD-91AD-A4A7BDF0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762560"/>
            <a:ext cx="8071560" cy="457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CDEE9-1C78-4EE5-839F-2BE4028924D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Next 'Giant Leaps' in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63AD90F9-68C5-469E-B5BF-B457EB340BD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46080" y="1800000"/>
            <a:ext cx="8053920" cy="460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23C0C-2F76-43AF-BD8D-ED18A8C85EC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4240" y="392040"/>
            <a:ext cx="8300880" cy="1250280"/>
          </a:xfrm>
        </p:spPr>
        <p:txBody>
          <a:bodyPr/>
          <a:lstStyle/>
          <a:p>
            <a:pPr lvl="0"/>
            <a:r>
              <a:rPr lang="en-GB"/>
              <a:t>Who Are Our Rocket Scientists?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41860-3000-4E75-AD42-E31917F63DE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r>
              <a:rPr lang="en-GB"/>
              <a:t>Quiz Results</a:t>
            </a:r>
          </a:p>
          <a:p>
            <a:pPr lvl="0">
              <a:buClr>
                <a:srgbClr val="0E594D"/>
              </a:buClr>
              <a:buSzPct val="45000"/>
              <a:buFont typeface="StarSymbol"/>
              <a:buChar char="●"/>
            </a:pPr>
            <a:endParaRPr lang="en-GB"/>
          </a:p>
          <a:p>
            <a:pPr marL="0" lvl="1" indent="0" hangingPunct="0">
              <a:spcBef>
                <a:spcPts val="0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r>
              <a:rPr lang="en-GB" sz="3200">
                <a:solidFill>
                  <a:srgbClr val="000000"/>
                </a:solidFill>
                <a:latin typeface="Albany" pitchFamily="34"/>
                <a:cs typeface="Arial Unicode MS" pitchFamily="2"/>
              </a:rPr>
              <a:t>Work out your score</a:t>
            </a:r>
          </a:p>
          <a:p>
            <a:pPr marL="0" lvl="1" indent="0" hangingPunct="0">
              <a:spcBef>
                <a:spcPts val="0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endParaRPr lang="en-GB" sz="3200">
              <a:solidFill>
                <a:srgbClr val="000000"/>
              </a:solidFill>
              <a:latin typeface="Albany" pitchFamily="34"/>
              <a:cs typeface="Arial Unicode MS" pitchFamily="2"/>
            </a:endParaRPr>
          </a:p>
          <a:p>
            <a:pPr marL="0" lvl="1" indent="0" hangingPunct="0">
              <a:spcBef>
                <a:spcPts val="0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r>
              <a:rPr lang="en-GB" sz="3200">
                <a:solidFill>
                  <a:srgbClr val="000000"/>
                </a:solidFill>
                <a:latin typeface="Albany" pitchFamily="34"/>
                <a:cs typeface="Arial Unicode MS" pitchFamily="2"/>
              </a:rPr>
              <a:t>One point for every correct answer</a:t>
            </a:r>
          </a:p>
          <a:p>
            <a:pPr marL="0" lvl="2" indent="0" hangingPunct="0">
              <a:spcBef>
                <a:spcPts val="0"/>
              </a:spcBef>
              <a:buClr>
                <a:srgbClr val="000000"/>
              </a:buClr>
              <a:buSzPct val="45000"/>
              <a:buFont typeface="StarSymbol"/>
              <a:buChar char="●"/>
            </a:pPr>
            <a:r>
              <a:rPr lang="en-GB" sz="3200">
                <a:solidFill>
                  <a:srgbClr val="000000"/>
                </a:solidFill>
                <a:latin typeface="Albany" pitchFamily="34"/>
                <a:cs typeface="Arial Unicode MS" pitchFamily="2"/>
              </a:rPr>
              <a:t>For the 'Using Space' question, you get one point for every use you circled</a:t>
            </a:r>
          </a:p>
          <a:p>
            <a:pPr marL="0" lvl="1" indent="0" hangingPunct="0">
              <a:spcBef>
                <a:spcPts val="0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endParaRPr lang="en-GB" sz="3200">
              <a:solidFill>
                <a:srgbClr val="000000"/>
              </a:solidFill>
              <a:latin typeface="Albany" pitchFamily="34"/>
              <a:cs typeface="Arial Unicode MS" pitchFamily="2"/>
            </a:endParaRPr>
          </a:p>
          <a:p>
            <a:pPr marL="0" lvl="1" indent="0" hangingPunct="0">
              <a:spcBef>
                <a:spcPts val="0"/>
              </a:spcBef>
              <a:buClr>
                <a:srgbClr val="000000"/>
              </a:buClr>
              <a:buSzPct val="75000"/>
              <a:buFont typeface="StarSymbol"/>
              <a:buChar char="–"/>
            </a:pPr>
            <a:r>
              <a:rPr lang="en-GB" sz="3200">
                <a:solidFill>
                  <a:srgbClr val="000000"/>
                </a:solidFill>
                <a:latin typeface="Albany" pitchFamily="34"/>
                <a:cs typeface="Arial Unicode MS" pitchFamily="2"/>
              </a:rPr>
              <a:t>Best possible score is 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423C2-FD6D-4350-8E11-8DA56E98AC9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 algn="l"/>
            <a:r>
              <a:rPr lang="en-GB"/>
              <a:t>A User's Guide to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E9237-8390-44EA-90F3-27AC516491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14240" y="1801439"/>
            <a:ext cx="8300880" cy="4557960"/>
          </a:xfrm>
        </p:spPr>
        <p:txBody>
          <a:bodyPr>
            <a:spAutoFit/>
          </a:bodyPr>
          <a:lstStyle/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  <a:p>
            <a:pPr marL="432000" lvl="0" indent="-324000" algn="ctr"/>
            <a:endParaRPr lang="en-GB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B0F0B65B-760A-4AA0-B651-65CBC57C1EB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0" y="144000"/>
            <a:ext cx="167004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5D78BD1-A342-4C18-B0CD-DF3160B2279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6360" y="2160000"/>
            <a:ext cx="298764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12E97179-F7E6-45E0-9BCF-51BFE5C16BFA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68360" y="2160000"/>
            <a:ext cx="352764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4324F982-6795-4789-A027-CB926CDA370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50560" y="2160000"/>
            <a:ext cx="3171600" cy="374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F416E-0E53-4F4E-8FE0-7835145E0F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Exploring Space Quiz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116ED00-CE43-4170-B574-C9039CF9AF7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3000" y="1872000"/>
            <a:ext cx="2781000" cy="208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C1CF0313-1C4A-4D9D-9CBE-BAE5C930A46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45679" y="4132800"/>
            <a:ext cx="3550320" cy="22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52DA3C0D-F178-4ABB-95E3-C1C7DB9CCD7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12000" y="1891439"/>
            <a:ext cx="2520000" cy="3508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CD920-A1D8-404C-B9B5-1EBA498A65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l"/>
            <a:r>
              <a:rPr lang="en-GB"/>
              <a:t>A User's Guide to 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ED102-4064-4F07-988A-204B7353E4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 algn="ctr"/>
            <a:endParaRPr lang="en-GB"/>
          </a:p>
          <a:p>
            <a:pPr lvl="0" algn="ctr"/>
            <a:endParaRPr lang="en-GB"/>
          </a:p>
          <a:p>
            <a:pPr lvl="0" algn="ctr"/>
            <a:r>
              <a:rPr lang="en-GB"/>
              <a:t>Thanks for Having Me</a:t>
            </a:r>
          </a:p>
          <a:p>
            <a:pPr lvl="0" algn="ctr"/>
            <a:endParaRPr lang="en-GB"/>
          </a:p>
          <a:p>
            <a:pPr lvl="0" algn="ctr"/>
            <a:r>
              <a:rPr lang="en-GB"/>
              <a:t>Any Questions?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9DF2D025-2857-4514-9B0B-1F3458F69E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920000" y="143640"/>
            <a:ext cx="1670040" cy="9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D7CE-2CD2-4287-90E9-2826FC6CC7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Exploring Space Quiz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421C306A-CE6B-4210-B839-709A8B29F0B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3000" y="1872000"/>
            <a:ext cx="2781000" cy="208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22DE62B4-8430-42E0-AD44-468F19D2717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12000" y="1891439"/>
            <a:ext cx="2520000" cy="350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29364DC5-64F4-4BE2-AF23-45AB6E6835A4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83319" y="3378960"/>
            <a:ext cx="2380680" cy="295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5E4E-0820-4A4A-BEA7-94F180D81F9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Exploring Space Quiz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3F033137-9637-4CE1-9EE7-6B93F915BAB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3000" y="1872000"/>
            <a:ext cx="2781000" cy="208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43B1C7D3-3215-4E91-8F96-D7D93E9C23E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40000" y="1728000"/>
            <a:ext cx="2766600" cy="37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AE6BADA7-1F31-443A-B47F-0AA96242E3D0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83679" y="3378960"/>
            <a:ext cx="2380680" cy="2957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CD731-9B0F-4440-A885-2F68321E0D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Exploring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A916262-0F0F-42D9-B788-76C1ACBD527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872000"/>
            <a:ext cx="2787120" cy="192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8403BB5F-D945-4E6B-A7F4-1FC78366D323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509279" y="2988000"/>
            <a:ext cx="2862720" cy="32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258D883-9E08-42AA-8F81-CF6F01581595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552000" y="1828440"/>
            <a:ext cx="3024000" cy="198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E9C5E9-A7CC-49F1-B88C-CAA4DB21026E}"/>
              </a:ext>
            </a:extLst>
          </p:cNvPr>
          <p:cNvSpPr txBox="1"/>
          <p:nvPr/>
        </p:nvSpPr>
        <p:spPr>
          <a:xfrm>
            <a:off x="4104000" y="252000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1969 - 1972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F3E7EB-2E2F-4547-AF95-75CA3E57783E}"/>
              </a:ext>
            </a:extLst>
          </p:cNvPr>
          <p:cNvSpPr txBox="1"/>
          <p:nvPr/>
        </p:nvSpPr>
        <p:spPr>
          <a:xfrm>
            <a:off x="7272000" y="4045319"/>
            <a:ext cx="1655999" cy="418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2000 - Today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543D1-A510-41BF-A2B7-4214217FB9C9}"/>
              </a:ext>
            </a:extLst>
          </p:cNvPr>
          <p:cNvSpPr txBox="1"/>
          <p:nvPr/>
        </p:nvSpPr>
        <p:spPr>
          <a:xfrm>
            <a:off x="1296000" y="3993840"/>
            <a:ext cx="144000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1961 - 1963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398672DD-E7ED-4DA5-A6A7-7090577ED3A2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214280" y="4340520"/>
            <a:ext cx="1660679" cy="203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45E3C-2CE0-42FD-9A5B-E6F0C8AEBC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GB"/>
              <a:t>Understanding Space Quiz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8B796C6F-6A6D-4DB4-9A87-287D4514953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999" y="1800000"/>
            <a:ext cx="3744000" cy="18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0AF4408-4D75-46E8-A736-43D1191D481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39080" y="1702440"/>
            <a:ext cx="2520000" cy="25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826FFF6D-CAA6-432A-AD04-77DACBE272B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03999" y="4248000"/>
            <a:ext cx="432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25D9A27C-C657-4847-A154-8CBD8900A04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552000" y="4373640"/>
            <a:ext cx="3047760" cy="203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F9B9-B4F5-4C46-9B30-9B95617E30D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Understanding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9541E2A-E118-454F-AE70-BA202149369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7560" y="1944000"/>
            <a:ext cx="9719640" cy="3938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23AD-D9CE-447C-B704-F11E7738F1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Understanding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B5555BB9-B68E-4E8E-B405-1C31158086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000" y="1800000"/>
            <a:ext cx="8999640" cy="453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A7506-C5FE-4B68-8822-2D5896CE72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GB"/>
              <a:t>Understanding Space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6C10AE9-AB9B-4165-A4BE-A93EA38359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76360" y="1800000"/>
            <a:ext cx="2951640" cy="331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2911610A-0386-4D5D-A682-44B3F7D7EBB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71999" y="2736000"/>
            <a:ext cx="3024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922DFD01-64D8-4A37-B34C-7D5AB1733F7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840000" y="1800000"/>
            <a:ext cx="272232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EF74E4-ABDF-40AB-B4E8-F1C209118FA8}"/>
              </a:ext>
            </a:extLst>
          </p:cNvPr>
          <p:cNvSpPr txBox="1"/>
          <p:nvPr/>
        </p:nvSpPr>
        <p:spPr>
          <a:xfrm>
            <a:off x="936000" y="5544000"/>
            <a:ext cx="19699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Orbiting the Earth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F75E9-44F7-41A9-A101-88F1972770B3}"/>
              </a:ext>
            </a:extLst>
          </p:cNvPr>
          <p:cNvSpPr txBox="1"/>
          <p:nvPr/>
        </p:nvSpPr>
        <p:spPr>
          <a:xfrm>
            <a:off x="7128000" y="5485319"/>
            <a:ext cx="223344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Seeing the Universe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1F287-D7E4-4584-A5AC-E5C3D6352E8E}"/>
              </a:ext>
            </a:extLst>
          </p:cNvPr>
          <p:cNvSpPr txBox="1"/>
          <p:nvPr/>
        </p:nvSpPr>
        <p:spPr>
          <a:xfrm>
            <a:off x="3674160" y="2170800"/>
            <a:ext cx="2824920" cy="3466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Lucida Sans" pitchFamily="2"/>
              </a:rPr>
              <a:t>Watching the birth of stars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yt-c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../../../../../../Program%20Files%20(x86)/OpenOffice%204/share/template/en-GB/layout/lyt-cool.otp</Template>
  <TotalTime>589</TotalTime>
  <Words>163</Words>
  <Application>Microsoft Office PowerPoint</Application>
  <PresentationFormat>Widescreen</PresentationFormat>
  <Paragraphs>68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Albany</vt:lpstr>
      <vt:lpstr>Arial</vt:lpstr>
      <vt:lpstr>Calibri</vt:lpstr>
      <vt:lpstr>StarSymbol</vt:lpstr>
      <vt:lpstr>Thorndale</vt:lpstr>
      <vt:lpstr>lyt-cool</vt:lpstr>
      <vt:lpstr>A User's Guide to Space</vt:lpstr>
      <vt:lpstr>Exploring Space Quiz</vt:lpstr>
      <vt:lpstr>Exploring Space Quiz</vt:lpstr>
      <vt:lpstr>Exploring Space Quiz</vt:lpstr>
      <vt:lpstr>Exploring Space</vt:lpstr>
      <vt:lpstr>Understanding Space Quiz</vt:lpstr>
      <vt:lpstr>Understanding Space</vt:lpstr>
      <vt:lpstr>Understanding Space</vt:lpstr>
      <vt:lpstr>Understanding Space</vt:lpstr>
      <vt:lpstr>Using Space</vt:lpstr>
      <vt:lpstr>Using Space</vt:lpstr>
      <vt:lpstr>Using Space</vt:lpstr>
      <vt:lpstr>Using Space</vt:lpstr>
      <vt:lpstr>Using Space</vt:lpstr>
      <vt:lpstr>Next 'Giant Leaps' in Space</vt:lpstr>
      <vt:lpstr>Next 'Giant Leaps' in Space</vt:lpstr>
      <vt:lpstr>Next 'Giant Leaps' in Space</vt:lpstr>
      <vt:lpstr>Who Are Our Rocket Scientists?</vt:lpstr>
      <vt:lpstr>A User's Guide to Space</vt:lpstr>
      <vt:lpstr>A User's Guide to Space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Subtle Accents</dc:title>
  <dc:creator>Andy Cooksley</dc:creator>
  <dc:description>Lilac title area and left border with three blue-green accent elements on left border, gray background</dc:description>
  <cp:lastModifiedBy>Cooksley, Andy Gp Capt (AIR 38Gp-A6 Cap DACOS)</cp:lastModifiedBy>
  <cp:revision>14</cp:revision>
  <dcterms:created xsi:type="dcterms:W3CDTF">2020-11-13T14:20:23Z</dcterms:created>
  <dcterms:modified xsi:type="dcterms:W3CDTF">2020-12-04T12:59:37Z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