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1" r:id="rId1"/>
  </p:sldMasterIdLst>
  <p:notesMasterIdLst>
    <p:notesMasterId r:id="rId32"/>
  </p:notesMasterIdLst>
  <p:sldIdLst>
    <p:sldId id="256" r:id="rId2"/>
    <p:sldId id="289" r:id="rId3"/>
    <p:sldId id="298" r:id="rId4"/>
    <p:sldId id="257" r:id="rId5"/>
    <p:sldId id="258" r:id="rId6"/>
    <p:sldId id="259" r:id="rId7"/>
    <p:sldId id="260" r:id="rId8"/>
    <p:sldId id="261" r:id="rId9"/>
    <p:sldId id="262" r:id="rId10"/>
    <p:sldId id="263" r:id="rId11"/>
    <p:sldId id="264" r:id="rId12"/>
    <p:sldId id="265" r:id="rId13"/>
    <p:sldId id="266" r:id="rId14"/>
    <p:sldId id="267" r:id="rId15"/>
    <p:sldId id="293"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95" r:id="rId30"/>
    <p:sldId id="281"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80"/>
    <p:restoredTop sz="73104"/>
  </p:normalViewPr>
  <p:slideViewPr>
    <p:cSldViewPr snapToGrid="0" snapToObjects="1">
      <p:cViewPr varScale="1">
        <p:scale>
          <a:sx n="44" d="100"/>
          <a:sy n="44" d="100"/>
        </p:scale>
        <p:origin x="186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The SpaceX Falcon 9 rocket is a reusable rocket. (SpaceX is the aeronautical company founded by US billionaire and CEO of Tesla, Elon Musk). See https://</a:t>
            </a:r>
            <a:r>
              <a:rPr lang="en-US" b="0" dirty="0" err="1"/>
              <a:t>www.spacex.com</a:t>
            </a:r>
            <a:r>
              <a:rPr lang="en-US" b="0" dirty="0"/>
              <a:t>/vehicles/falcon-9/ for more on the Falcon 9.</a:t>
            </a:r>
            <a:endParaRPr lang="en-US" b="1" dirty="0"/>
          </a:p>
          <a:p>
            <a:endParaRPr lang="en-US" b="1" dirty="0"/>
          </a:p>
          <a:p>
            <a:r>
              <a:rPr lang="en-US" b="1" dirty="0"/>
              <a:t>Misconceptions:</a:t>
            </a:r>
          </a:p>
          <a:p>
            <a:endParaRPr lang="en-US" b="1" dirty="0"/>
          </a:p>
          <a:p>
            <a:r>
              <a:rPr lang="en-US" b="1" dirty="0"/>
              <a:t>- </a:t>
            </a:r>
            <a:r>
              <a:rPr lang="en-US" b="0" dirty="0"/>
              <a:t>Students typically underestimate the distance to other planets, but overestimate the distance into space. The journey into space (defined as getting through the Earth’s atmosphere) is only approximately 100 miles. A rocket makes that journey in approximately 8 minutes.</a:t>
            </a:r>
            <a:endParaRPr lang="en-US" b="1" dirty="0"/>
          </a:p>
        </p:txBody>
      </p:sp>
    </p:spTree>
    <p:extLst>
      <p:ext uri="{BB962C8B-B14F-4D97-AF65-F5344CB8AC3E}">
        <p14:creationId xmlns:p14="http://schemas.microsoft.com/office/powerpoint/2010/main" val="241552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The key elements of this are already in place in the template, including the ’well done’ backdrop for the stage.</a:t>
            </a:r>
          </a:p>
        </p:txBody>
      </p:sp>
    </p:spTree>
    <p:extLst>
      <p:ext uri="{BB962C8B-B14F-4D97-AF65-F5344CB8AC3E}">
        <p14:creationId xmlns:p14="http://schemas.microsoft.com/office/powerpoint/2010/main" val="67626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The finished algorithms for ending the game for students to use in checking or correcting their code.</a:t>
            </a:r>
          </a:p>
        </p:txBody>
      </p:sp>
    </p:spTree>
    <p:extLst>
      <p:ext uri="{BB962C8B-B14F-4D97-AF65-F5344CB8AC3E}">
        <p14:creationId xmlns:p14="http://schemas.microsoft.com/office/powerpoint/2010/main" val="76950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Adding a timer is very straightforward in Scratch. Point out that the ‘when green flag is clicked’ algorithm we added in a previous session already resets the timer to 0.</a:t>
            </a:r>
          </a:p>
        </p:txBody>
      </p:sp>
    </p:spTree>
    <p:extLst>
      <p:ext uri="{BB962C8B-B14F-4D97-AF65-F5344CB8AC3E}">
        <p14:creationId xmlns:p14="http://schemas.microsoft.com/office/powerpoint/2010/main" val="96988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The finished algorithm for adding a timer for students to use in checking or correcting their work.</a:t>
            </a:r>
          </a:p>
          <a:p>
            <a:endParaRPr lang="en-US" dirty="0"/>
          </a:p>
        </p:txBody>
      </p:sp>
    </p:spTree>
    <p:extLst>
      <p:ext uri="{BB962C8B-B14F-4D97-AF65-F5344CB8AC3E}">
        <p14:creationId xmlns:p14="http://schemas.microsoft.com/office/powerpoint/2010/main" val="704335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We will be moving on to adding sound effects to our program next.</a:t>
            </a:r>
          </a:p>
          <a:p>
            <a:pPr marL="342900" indent="-342900">
              <a:buFontTx/>
              <a:buChar char="-"/>
            </a:pPr>
            <a:r>
              <a:rPr lang="en-US" b="0" dirty="0"/>
              <a:t>The purpose of the film clip is to discuss what space ‘sounds like’.</a:t>
            </a:r>
          </a:p>
        </p:txBody>
      </p:sp>
    </p:spTree>
    <p:extLst>
      <p:ext uri="{BB962C8B-B14F-4D97-AF65-F5344CB8AC3E}">
        <p14:creationId xmlns:p14="http://schemas.microsoft.com/office/powerpoint/2010/main" val="305407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1" dirty="0"/>
              <a:t>-</a:t>
            </a:r>
            <a:r>
              <a:rPr lang="en-US" b="0" dirty="0"/>
              <a:t> There are lots of experiments that can be used to demonstrate this. In secondary schools, students may have seen a demonstration in which a ringing bell is placed in a bell jar, and all of the air is sucked out of the jar until the ringing bell is silent. See this video clip - https://</a:t>
            </a:r>
            <a:r>
              <a:rPr lang="en-US" b="0" dirty="0" err="1"/>
              <a:t>youtu.be</a:t>
            </a:r>
            <a:r>
              <a:rPr lang="en-US" b="0" dirty="0"/>
              <a:t>/ce7AMJdq0Gw for an example of this demonstration in practice.</a:t>
            </a:r>
            <a:endParaRPr lang="en-US" b="1" dirty="0"/>
          </a:p>
          <a:p>
            <a:endParaRPr lang="en-US" b="1" dirty="0"/>
          </a:p>
          <a:p>
            <a:r>
              <a:rPr lang="en-US" b="1" dirty="0"/>
              <a:t>Common misconceptions:</a:t>
            </a:r>
          </a:p>
          <a:p>
            <a:endParaRPr lang="en-US" b="1" dirty="0"/>
          </a:p>
          <a:p>
            <a:pPr marL="342900" indent="-342900">
              <a:buFontTx/>
              <a:buChar char="-"/>
            </a:pPr>
            <a:r>
              <a:rPr lang="en-US" b="0" dirty="0"/>
              <a:t>Students are often surprised that there is no sound in space, as they are used to seeing scenes in movies / TV shows in which sounds (lasers, explosions) are commonplace.</a:t>
            </a:r>
          </a:p>
          <a:p>
            <a:pPr marL="342900" indent="-342900">
              <a:buFontTx/>
              <a:buChar char="-"/>
            </a:pPr>
            <a:r>
              <a:rPr lang="en-US" b="0" dirty="0"/>
              <a:t>Point out to them that, in a spacecraft, there is air being pumped into the craft, so there will be sound </a:t>
            </a:r>
            <a:r>
              <a:rPr lang="en-US" b="1" dirty="0"/>
              <a:t>inside</a:t>
            </a:r>
            <a:r>
              <a:rPr lang="en-US" b="0" dirty="0"/>
              <a:t> the craft – astronauts can still speak to each other on the International Space Station, or in the Apollo craft travelling to The Moon.</a:t>
            </a:r>
          </a:p>
        </p:txBody>
      </p:sp>
    </p:spTree>
    <p:extLst>
      <p:ext uri="{BB962C8B-B14F-4D97-AF65-F5344CB8AC3E}">
        <p14:creationId xmlns:p14="http://schemas.microsoft.com/office/powerpoint/2010/main" val="89943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The video shows the basic principles of adding sound effects. The exact sound effects that students choose to use are up to them.</a:t>
            </a:r>
          </a:p>
          <a:p>
            <a:pPr marL="342900" indent="-342900">
              <a:buFontTx/>
              <a:buChar char="-"/>
            </a:pPr>
            <a:r>
              <a:rPr lang="en-US" b="1" dirty="0"/>
              <a:t>Once the sound effects are added, the ‘basic’ version of the game is complete. In session 5, students will be given a set of possible extension activities to complet</a:t>
            </a:r>
            <a:r>
              <a:rPr lang="en-US" b="0" dirty="0"/>
              <a:t>e.</a:t>
            </a:r>
            <a:endParaRPr lang="en-US" b="1" dirty="0"/>
          </a:p>
        </p:txBody>
      </p:sp>
    </p:spTree>
    <p:extLst>
      <p:ext uri="{BB962C8B-B14F-4D97-AF65-F5344CB8AC3E}">
        <p14:creationId xmlns:p14="http://schemas.microsoft.com/office/powerpoint/2010/main" val="3863090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Congratulate the students on completing their games!</a:t>
            </a:r>
          </a:p>
        </p:txBody>
      </p:sp>
    </p:spTree>
    <p:extLst>
      <p:ext uri="{BB962C8B-B14F-4D97-AF65-F5344CB8AC3E}">
        <p14:creationId xmlns:p14="http://schemas.microsoft.com/office/powerpoint/2010/main" val="71442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1" dirty="0"/>
              <a:t>- </a:t>
            </a:r>
            <a:r>
              <a:rPr lang="en-US" b="0" dirty="0"/>
              <a:t>The link here is to a completed version of the game, with annotations (comments) added. This may be helpful for comparison with student projects, for correction of any bugs / issues.</a:t>
            </a:r>
            <a:endParaRPr lang="en-US" b="1" dirty="0"/>
          </a:p>
        </p:txBody>
      </p:sp>
    </p:spTree>
    <p:extLst>
      <p:ext uri="{BB962C8B-B14F-4D97-AF65-F5344CB8AC3E}">
        <p14:creationId xmlns:p14="http://schemas.microsoft.com/office/powerpoint/2010/main" val="2815488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Each of the Kahoot Quizzes includes 5 multiple choice questions, and covers questions relating to both the Space Science and coding aspects</a:t>
            </a:r>
          </a:p>
          <a:p>
            <a:pPr marL="342900" indent="-342900">
              <a:buFontTx/>
              <a:buChar char="-"/>
            </a:pPr>
            <a:r>
              <a:rPr lang="en-US" b="0" dirty="0"/>
              <a:t>Remember that the facilitator will require a free Kahoot account to use the quizzes. </a:t>
            </a:r>
            <a:r>
              <a:rPr lang="en-US" b="0"/>
              <a:t>Students will not lead a login; they join a quiz by typing in a unique numerical access code that is shown on-screen when the quiz is launched.</a:t>
            </a:r>
          </a:p>
        </p:txBody>
      </p:sp>
    </p:spTree>
    <p:extLst>
      <p:ext uri="{BB962C8B-B14F-4D97-AF65-F5344CB8AC3E}">
        <p14:creationId xmlns:p14="http://schemas.microsoft.com/office/powerpoint/2010/main" val="36400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The SpaceX Falcon 9 rocket is a reusable rocket. (SpaceX is the aeronautical company founded by US billionaire and CEO of Tesla, Elon Musk). See https://</a:t>
            </a:r>
            <a:r>
              <a:rPr lang="en-US" b="0" dirty="0" err="1"/>
              <a:t>www.spacex.com</a:t>
            </a:r>
            <a:r>
              <a:rPr lang="en-US" b="0" dirty="0"/>
              <a:t>/vehicles/falcon-9/ for more on the Falcon 9.</a:t>
            </a:r>
            <a:endParaRPr lang="en-US" b="1" dirty="0"/>
          </a:p>
          <a:p>
            <a:endParaRPr lang="en-US" b="1" dirty="0"/>
          </a:p>
          <a:p>
            <a:r>
              <a:rPr lang="en-US" b="1" dirty="0"/>
              <a:t>Misconceptions:</a:t>
            </a:r>
          </a:p>
          <a:p>
            <a:endParaRPr lang="en-US" b="1" dirty="0"/>
          </a:p>
          <a:p>
            <a:r>
              <a:rPr lang="en-US" b="1" dirty="0"/>
              <a:t>- </a:t>
            </a:r>
            <a:r>
              <a:rPr lang="en-US" b="0" dirty="0"/>
              <a:t>Students typically dramatically underestimate the distance to other planets, but overestimate the distance into space. The journey into space (defined as getting through the Earth’s atmosphere) is only approximately 100 miles. A rocket makes that journey in approximately 8 minutes.</a:t>
            </a:r>
            <a:endParaRPr lang="en-US" b="1" dirty="0"/>
          </a:p>
        </p:txBody>
      </p:sp>
    </p:spTree>
    <p:extLst>
      <p:ext uri="{BB962C8B-B14F-4D97-AF65-F5344CB8AC3E}">
        <p14:creationId xmlns:p14="http://schemas.microsoft.com/office/powerpoint/2010/main" val="127659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The reality of interstellar travel is brought home on the following slide, and emphasizes the ‘gap’ between science fiction - </a:t>
            </a:r>
            <a:r>
              <a:rPr lang="en-US" b="0" dirty="0" err="1"/>
              <a:t>hyperspacing</a:t>
            </a:r>
            <a:r>
              <a:rPr lang="en-US" b="0" dirty="0"/>
              <a:t> between star systems at will! – and the current reality of our rocket technology.</a:t>
            </a:r>
          </a:p>
        </p:txBody>
      </p:sp>
    </p:spTree>
    <p:extLst>
      <p:ext uri="{BB962C8B-B14F-4D97-AF65-F5344CB8AC3E}">
        <p14:creationId xmlns:p14="http://schemas.microsoft.com/office/powerpoint/2010/main" val="5514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1" dirty="0"/>
              <a:t>- </a:t>
            </a:r>
            <a:r>
              <a:rPr lang="en-US" b="0" dirty="0"/>
              <a:t>For comparison, modern human beings only emerged as a species about 200,000 years ago, so the journey to Proxima Centauri is similar in duration to </a:t>
            </a:r>
            <a:r>
              <a:rPr lang="en-US" b="1" dirty="0"/>
              <a:t>the entire history of human beings</a:t>
            </a:r>
            <a:r>
              <a:rPr lang="en-US" b="0" dirty="0"/>
              <a:t>!</a:t>
            </a:r>
            <a:endParaRPr lang="en-US" b="1" dirty="0"/>
          </a:p>
        </p:txBody>
      </p:sp>
    </p:spTree>
    <p:extLst>
      <p:ext uri="{BB962C8B-B14F-4D97-AF65-F5344CB8AC3E}">
        <p14:creationId xmlns:p14="http://schemas.microsoft.com/office/powerpoint/2010/main" val="378232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The ‘Powers of Ten’ places the Earth, Sun and Solar System in the context of the Milky Way galaxy, and of the Universe.</a:t>
            </a:r>
          </a:p>
          <a:p>
            <a:pPr marL="342900" indent="-342900">
              <a:buFontTx/>
              <a:buChar char="-"/>
            </a:pPr>
            <a:r>
              <a:rPr lang="en-US" b="0" dirty="0"/>
              <a:t>In the video, reference is made to the concept of the ‘observable universe’. The idea here is that there are parts of the universe that are so far away, that </a:t>
            </a:r>
            <a:r>
              <a:rPr lang="en-US" b="1" dirty="0"/>
              <a:t>the light from them </a:t>
            </a:r>
            <a:r>
              <a:rPr lang="en-US" b="0" dirty="0"/>
              <a:t>has not had time to reach The Earth yet. Scientists have good evidence that the universe is approximately 13.8 billion years old. As the universe expands in all directions, there are some parts of the universe that are more than 13.8 billion light years away … and thus, the light from those galaxies and stars has not yet reached The Earth.</a:t>
            </a:r>
          </a:p>
        </p:txBody>
      </p:sp>
    </p:spTree>
    <p:extLst>
      <p:ext uri="{BB962C8B-B14F-4D97-AF65-F5344CB8AC3E}">
        <p14:creationId xmlns:p14="http://schemas.microsoft.com/office/powerpoint/2010/main" val="201730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There is lots of room for debate here! The key point is that, without a dramatic improvement in the speed of our rockets, we are unlikely to ever travel to other stars.</a:t>
            </a:r>
          </a:p>
        </p:txBody>
      </p:sp>
    </p:spTree>
    <p:extLst>
      <p:ext uri="{BB962C8B-B14F-4D97-AF65-F5344CB8AC3E}">
        <p14:creationId xmlns:p14="http://schemas.microsoft.com/office/powerpoint/2010/main" val="853664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Remind students of how to undo any accidental or unwanted changes in Scratch.</a:t>
            </a:r>
          </a:p>
          <a:p>
            <a:endParaRPr lang="en-US" b="1" dirty="0"/>
          </a:p>
        </p:txBody>
      </p:sp>
    </p:spTree>
    <p:extLst>
      <p:ext uri="{BB962C8B-B14F-4D97-AF65-F5344CB8AC3E}">
        <p14:creationId xmlns:p14="http://schemas.microsoft.com/office/powerpoint/2010/main" val="364421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pPr marL="342900" indent="-342900">
              <a:buFontTx/>
              <a:buChar char="-"/>
            </a:pPr>
            <a:r>
              <a:rPr lang="en-US" b="0" dirty="0"/>
              <a:t>We have already covered the key concepts required to code the explosion, including iteration, selection, and the use of the </a:t>
            </a:r>
            <a:r>
              <a:rPr lang="en-US" b="1" dirty="0"/>
              <a:t>broadcast </a:t>
            </a:r>
            <a:r>
              <a:rPr lang="en-US" b="0" dirty="0"/>
              <a:t>command.</a:t>
            </a:r>
          </a:p>
          <a:p>
            <a:pPr marL="342900" indent="-342900">
              <a:buFontTx/>
              <a:buChar char="-"/>
            </a:pPr>
            <a:r>
              <a:rPr lang="en-US" b="0" dirty="0"/>
              <a:t>Remind the students of what they saw in the gameplay video: when the probe hits the edge of the screen it explodes.</a:t>
            </a:r>
          </a:p>
          <a:p>
            <a:pPr marL="342900" indent="-342900">
              <a:buFontTx/>
              <a:buChar char="-"/>
            </a:pPr>
            <a:r>
              <a:rPr lang="en-US" b="0" dirty="0"/>
              <a:t>We won’t be adding sound effects yet; they are added later in this session.</a:t>
            </a:r>
            <a:endParaRPr lang="en-US" b="1" dirty="0"/>
          </a:p>
        </p:txBody>
      </p:sp>
    </p:spTree>
    <p:extLst>
      <p:ext uri="{BB962C8B-B14F-4D97-AF65-F5344CB8AC3E}">
        <p14:creationId xmlns:p14="http://schemas.microsoft.com/office/powerpoint/2010/main" val="175773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a:t>
            </a:r>
          </a:p>
          <a:p>
            <a:endParaRPr lang="en-US" b="1" dirty="0"/>
          </a:p>
          <a:p>
            <a:r>
              <a:rPr lang="en-US" b="0" dirty="0"/>
              <a:t>- These are the finished algorithms for creating the explosion when the probe hits the edge of the Stage. Students can use these to check or correct their code.</a:t>
            </a:r>
          </a:p>
        </p:txBody>
      </p:sp>
    </p:spTree>
    <p:extLst>
      <p:ext uri="{BB962C8B-B14F-4D97-AF65-F5344CB8AC3E}">
        <p14:creationId xmlns:p14="http://schemas.microsoft.com/office/powerpoint/2010/main" val="958171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p:spTree>
      <p:nvGrpSpPr>
        <p:cNvPr id="1" name=""/>
        <p:cNvGrpSpPr/>
        <p:nvPr/>
      </p:nvGrpSpPr>
      <p:grpSpPr>
        <a:xfrm>
          <a:off x="0" y="0"/>
          <a:ext cx="0" cy="0"/>
          <a:chOff x="0" y="0"/>
          <a:chExt cx="0" cy="0"/>
        </a:xfrm>
      </p:grpSpPr>
      <p:sp>
        <p:nvSpPr>
          <p:cNvPr id="15" name="Presentation Title"/>
          <p:cNvSpPr txBox="1">
            <a:spLocks noGrp="1"/>
          </p:cNvSpPr>
          <p:nvPr>
            <p:ph type="title" hasCustomPrompt="1"/>
          </p:nvPr>
        </p:nvSpPr>
        <p:spPr>
          <a:xfrm>
            <a:off x="1206498" y="5579427"/>
            <a:ext cx="21971004" cy="2557147"/>
          </a:xfrm>
          <a:prstGeom prst="rect">
            <a:avLst/>
          </a:prstGeom>
        </p:spPr>
        <p:txBody>
          <a:bodyPr anchor="ctr"/>
          <a:lstStyle>
            <a:lvl1pPr algn="ctr">
              <a:lnSpc>
                <a:spcPct val="100000"/>
              </a:lnSpc>
              <a:defRPr sz="11600" spc="-232"/>
            </a:lvl1pPr>
          </a:lstStyle>
          <a:p>
            <a:r>
              <a:t>Presentation Title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4C235DEF-2AE0-498C-B1A0-1A044DAC6F5A}"/>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FFB43818-89EC-4AED-98C9-D56087E61D5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41324390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98" name="910457886_1434x1669.jpg"/>
          <p:cNvSpPr>
            <a:spLocks noGrp="1"/>
          </p:cNvSpPr>
          <p:nvPr>
            <p:ph type="pic" sz="half" idx="21"/>
          </p:nvPr>
        </p:nvSpPr>
        <p:spPr>
          <a:xfrm>
            <a:off x="13220081" y="-83297"/>
            <a:ext cx="10316229" cy="12006824"/>
          </a:xfrm>
          <a:prstGeom prst="rect">
            <a:avLst/>
          </a:prstGeom>
        </p:spPr>
        <p:txBody>
          <a:bodyPr lIns="91439" tIns="45719" rIns="91439" bIns="45719">
            <a:noAutofit/>
          </a:bodyPr>
          <a:lstStyle/>
          <a:p>
            <a:r>
              <a:rPr lang="en-US"/>
              <a:t>Click icon to add picture</a:t>
            </a:r>
            <a:endParaRPr/>
          </a:p>
        </p:txBody>
      </p:sp>
      <p:sp>
        <p:nvSpPr>
          <p:cNvPr id="99" name="Slide Title"/>
          <p:cNvSpPr txBox="1">
            <a:spLocks noGrp="1"/>
          </p:cNvSpPr>
          <p:nvPr>
            <p:ph type="title" hasCustomPrompt="1"/>
          </p:nvPr>
        </p:nvSpPr>
        <p:spPr>
          <a:xfrm>
            <a:off x="1206500" y="1270000"/>
            <a:ext cx="9779000" cy="1472812"/>
          </a:xfrm>
          <a:prstGeom prst="rect">
            <a:avLst/>
          </a:prstGeom>
        </p:spPr>
        <p:txBody>
          <a:bodyPr/>
          <a:lstStyle>
            <a:lvl1pPr>
              <a:defRPr sz="8400" spc="-168"/>
            </a:lvl1pPr>
          </a:lstStyle>
          <a:p>
            <a:r>
              <a:t>Slide Title</a:t>
            </a:r>
          </a:p>
        </p:txBody>
      </p:sp>
      <p:sp>
        <p:nvSpPr>
          <p:cNvPr id="100" name="Body Level One…"/>
          <p:cNvSpPr txBox="1">
            <a:spLocks noGrp="1"/>
          </p:cNvSpPr>
          <p:nvPr>
            <p:ph type="body" sz="quarter" idx="1" hasCustomPrompt="1"/>
          </p:nvPr>
        </p:nvSpPr>
        <p:spPr>
          <a:xfrm>
            <a:off x="1318647" y="3023278"/>
            <a:ext cx="9779001" cy="5385424"/>
          </a:xfrm>
          <a:prstGeom prst="rect">
            <a:avLst/>
          </a:prstGeom>
        </p:spPr>
        <p:txBody>
          <a:bodyPr/>
          <a:lstStyle>
            <a:lvl2pPr marL="990600" indent="-381000"/>
            <a:lvl3pPr marL="1295400" indent="-381000">
              <a:buSzPct val="100000"/>
            </a:lvl3pPr>
            <a:lvl4pPr marL="1752600" indent="-381000">
              <a:buSzPct val="100000"/>
            </a:lvl4pPr>
            <a:lvl5pPr marL="2209800" indent="-381000">
              <a:buSzPct val="100000"/>
            </a:lvl5pPr>
          </a:lstStyle>
          <a:p>
            <a:r>
              <a:t>Slide Subtitle</a:t>
            </a:r>
          </a:p>
          <a:p>
            <a:pPr lvl="1"/>
            <a:endParaRPr/>
          </a:p>
          <a:p>
            <a:pPr lvl="2"/>
            <a:endParaRPr/>
          </a:p>
          <a:p>
            <a:pPr lvl="3"/>
            <a:endParaRPr/>
          </a:p>
          <a:p>
            <a:pPr lvl="4"/>
            <a:endParaRPr/>
          </a:p>
        </p:txBody>
      </p:sp>
      <p:sp>
        <p:nvSpPr>
          <p:cNvPr id="101"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5464F9B4-838C-465E-86A8-44A8C9789233}"/>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B622D2A6-E9D1-436B-946F-DD7E04C445F2}"/>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63365210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defTabSz="2438338">
              <a:spcBef>
                <a:spcPts val="0"/>
              </a:spcBef>
              <a:buSzTx/>
              <a:buNone/>
              <a:defRPr sz="11600" spc="-232">
                <a:latin typeface="Helvetica Neue Medium"/>
                <a:ea typeface="Helvetica Neue Medium"/>
                <a:cs typeface="Helvetica Neue Medium"/>
                <a:sym typeface="Helvetica Neue Medium"/>
              </a:defRPr>
            </a:lvl1pPr>
            <a:lvl2pPr marL="0" indent="457200" algn="ctr" defTabSz="2438338">
              <a:spcBef>
                <a:spcPts val="0"/>
              </a:spcBef>
              <a:buSzTx/>
              <a:buNone/>
              <a:defRPr sz="11600" spc="-232">
                <a:latin typeface="Helvetica Neue Medium"/>
                <a:ea typeface="Helvetica Neue Medium"/>
                <a:cs typeface="Helvetica Neue Medium"/>
                <a:sym typeface="Helvetica Neue Medium"/>
              </a:defRPr>
            </a:lvl2pPr>
            <a:lvl3pPr marL="0" indent="914400" algn="ctr" defTabSz="2438338">
              <a:spcBef>
                <a:spcPts val="0"/>
              </a:spcBef>
              <a:buSzTx/>
              <a:buNone/>
              <a:defRPr sz="11600" spc="-232">
                <a:latin typeface="Helvetica Neue Medium"/>
                <a:ea typeface="Helvetica Neue Medium"/>
                <a:cs typeface="Helvetica Neue Medium"/>
                <a:sym typeface="Helvetica Neue Medium"/>
              </a:defRPr>
            </a:lvl3pPr>
            <a:lvl4pPr marL="0" indent="1371600" algn="ctr" defTabSz="2438338">
              <a:spcBef>
                <a:spcPts val="0"/>
              </a:spcBef>
              <a:buSzTx/>
              <a:buNone/>
              <a:defRPr sz="11600" spc="-232">
                <a:latin typeface="Helvetica Neue Medium"/>
                <a:ea typeface="Helvetica Neue Medium"/>
                <a:cs typeface="Helvetica Neue Medium"/>
                <a:sym typeface="Helvetica Neue Medium"/>
              </a:defRPr>
            </a:lvl4pPr>
            <a:lvl5pPr marL="0" indent="1828800" algn="ctr" defTabSz="2438338">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24CC8746-4E71-464A-9043-E5F844575EA6}"/>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289BA9D3-B289-41D8-B97E-D192611462FC}"/>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59445829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1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defTabSz="2438338">
              <a:lnSpc>
                <a:spcPct val="80000"/>
              </a:lnSpc>
              <a:spcBef>
                <a:spcPts val="0"/>
              </a:spcBef>
              <a:buSzTx/>
              <a:buNone/>
              <a:defRPr sz="24000" b="1" spc="-239"/>
            </a:lvl1pPr>
            <a:lvl2pPr marL="0" indent="457200" algn="ctr" defTabSz="2438338">
              <a:lnSpc>
                <a:spcPct val="80000"/>
              </a:lnSpc>
              <a:spcBef>
                <a:spcPts val="0"/>
              </a:spcBef>
              <a:buSzTx/>
              <a:buNone/>
              <a:defRPr sz="24000" b="1" spc="-239"/>
            </a:lvl2pPr>
            <a:lvl3pPr marL="0" indent="914400" algn="ctr" defTabSz="2438338">
              <a:lnSpc>
                <a:spcPct val="80000"/>
              </a:lnSpc>
              <a:spcBef>
                <a:spcPts val="0"/>
              </a:spcBef>
              <a:buSzTx/>
              <a:buNone/>
              <a:defRPr sz="24000" b="1" spc="-239"/>
            </a:lvl3pPr>
            <a:lvl4pPr marL="0" indent="1371600" algn="ctr" defTabSz="2438338">
              <a:lnSpc>
                <a:spcPct val="80000"/>
              </a:lnSpc>
              <a:spcBef>
                <a:spcPts val="0"/>
              </a:spcBef>
              <a:buSzTx/>
              <a:buNone/>
              <a:defRPr sz="24000" b="1" spc="-239"/>
            </a:lvl4pPr>
            <a:lvl5pPr marL="0" indent="1828800" algn="ctr" defTabSz="2438338">
              <a:lnSpc>
                <a:spcPct val="80000"/>
              </a:lnSpc>
              <a:spcBef>
                <a:spcPts val="0"/>
              </a:spcBef>
              <a:buSzTx/>
              <a:buNone/>
              <a:defRPr sz="24000" b="1" spc="-239"/>
            </a:lvl5pPr>
          </a:lstStyle>
          <a:p>
            <a:r>
              <a:t>100%</a:t>
            </a:r>
          </a:p>
          <a:p>
            <a:pPr lvl="1"/>
            <a:endParaRPr/>
          </a:p>
          <a:p>
            <a:pPr lvl="2"/>
            <a:endParaRPr/>
          </a:p>
          <a:p>
            <a:pPr lvl="3"/>
            <a:endParaRPr/>
          </a:p>
          <a:p>
            <a:pPr lvl="4"/>
            <a:endParaRPr/>
          </a:p>
        </p:txBody>
      </p:sp>
      <p:sp>
        <p:nvSpPr>
          <p:cNvPr id="117" name="Fact information"/>
          <p:cNvSpPr txBox="1">
            <a:spLocks noGrp="1"/>
          </p:cNvSpPr>
          <p:nvPr>
            <p:ph type="body" sz="quarter" idx="21" hasCustomPrompt="1"/>
          </p:nvPr>
        </p:nvSpPr>
        <p:spPr>
          <a:xfrm>
            <a:off x="1206500" y="9223442"/>
            <a:ext cx="21971000" cy="934780"/>
          </a:xfrm>
          <a:prstGeom prst="rect">
            <a:avLst/>
          </a:prstGeom>
        </p:spPr>
        <p:txBody>
          <a:bodyPr lIns="45719" tIns="45719" rIns="45719" bIns="45719"/>
          <a:lstStyle>
            <a:lvl1pPr marL="0" indent="0" algn="ctr">
              <a:spcBef>
                <a:spcPts val="0"/>
              </a:spcBef>
              <a:buSzTx/>
              <a:buNone/>
              <a:defRPr sz="5400" b="1"/>
            </a:lvl1pPr>
          </a:lstStyle>
          <a:p>
            <a:r>
              <a:t>Fact information</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79CB8E52-C33C-44AA-A2A9-FE59FDCAD595}"/>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3DF96A02-3DEB-4D89-9D04-195BBC262D2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1682667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5" name="Attribution"/>
          <p:cNvSpPr txBox="1">
            <a:spLocks noGrp="1"/>
          </p:cNvSpPr>
          <p:nvPr>
            <p:ph type="body" sz="quarter" idx="21" hasCustomPrompt="1"/>
          </p:nvPr>
        </p:nvSpPr>
        <p:spPr>
          <a:xfrm>
            <a:off x="2091974" y="9820265"/>
            <a:ext cx="20200052" cy="636979"/>
          </a:xfrm>
          <a:prstGeom prst="rect">
            <a:avLst/>
          </a:prstGeom>
        </p:spPr>
        <p:txBody>
          <a:bodyPr lIns="45719" tIns="45719" rIns="45719" bIns="45719"/>
          <a:lstStyle>
            <a:lvl1pPr marL="0" indent="0">
              <a:spcBef>
                <a:spcPts val="0"/>
              </a:spcBef>
              <a:buSzTx/>
              <a:buNone/>
              <a:defRPr sz="3600" b="1"/>
            </a:lvl1pPr>
          </a:lstStyle>
          <a:p>
            <a:r>
              <a:t>Attribution</a:t>
            </a:r>
          </a:p>
        </p:txBody>
      </p:sp>
      <p:sp>
        <p:nvSpPr>
          <p:cNvPr id="126" name="Body Level One…"/>
          <p:cNvSpPr txBox="1">
            <a:spLocks noGrp="1"/>
          </p:cNvSpPr>
          <p:nvPr>
            <p:ph type="body" sz="half" idx="1" hasCustomPrompt="1"/>
          </p:nvPr>
        </p:nvSpPr>
        <p:spPr>
          <a:xfrm>
            <a:off x="1753923" y="3360230"/>
            <a:ext cx="20876154" cy="3836280"/>
          </a:xfrm>
          <a:prstGeom prst="rect">
            <a:avLst/>
          </a:prstGeom>
        </p:spPr>
        <p:txBody>
          <a:bodyPr/>
          <a:lstStyle>
            <a:lvl1pPr marL="638923" indent="-469900" defTabSz="2438338">
              <a:lnSpc>
                <a:spcPct val="90000"/>
              </a:lnSpc>
              <a:spcBef>
                <a:spcPts val="0"/>
              </a:spcBef>
              <a:buSzTx/>
              <a:buNone/>
              <a:defRPr sz="8400" spc="-168">
                <a:latin typeface="Helvetica Neue Medium"/>
                <a:ea typeface="Helvetica Neue Medium"/>
                <a:cs typeface="Helvetica Neue Medium"/>
                <a:sym typeface="Helvetica Neue Medium"/>
              </a:defRPr>
            </a:lvl1pPr>
            <a:lvl2pPr marL="638923" indent="-12700" defTabSz="2438338">
              <a:lnSpc>
                <a:spcPct val="90000"/>
              </a:lnSpc>
              <a:spcBef>
                <a:spcPts val="0"/>
              </a:spcBef>
              <a:buSzTx/>
              <a:buNone/>
              <a:defRPr sz="8400" spc="-168">
                <a:latin typeface="Helvetica Neue Medium"/>
                <a:ea typeface="Helvetica Neue Medium"/>
                <a:cs typeface="Helvetica Neue Medium"/>
                <a:sym typeface="Helvetica Neue Medium"/>
              </a:defRPr>
            </a:lvl2pPr>
            <a:lvl3pPr marL="638923" indent="444500" defTabSz="2438338">
              <a:lnSpc>
                <a:spcPct val="90000"/>
              </a:lnSpc>
              <a:spcBef>
                <a:spcPts val="0"/>
              </a:spcBef>
              <a:buSzTx/>
              <a:buNone/>
              <a:defRPr sz="8400" spc="-168">
                <a:latin typeface="Helvetica Neue Medium"/>
                <a:ea typeface="Helvetica Neue Medium"/>
                <a:cs typeface="Helvetica Neue Medium"/>
                <a:sym typeface="Helvetica Neue Medium"/>
              </a:defRPr>
            </a:lvl3pPr>
            <a:lvl4pPr marL="638923" indent="901700" defTabSz="2438338">
              <a:lnSpc>
                <a:spcPct val="90000"/>
              </a:lnSpc>
              <a:spcBef>
                <a:spcPts val="0"/>
              </a:spcBef>
              <a:buSzTx/>
              <a:buNone/>
              <a:defRPr sz="8400" spc="-168">
                <a:latin typeface="Helvetica Neue Medium"/>
                <a:ea typeface="Helvetica Neue Medium"/>
                <a:cs typeface="Helvetica Neue Medium"/>
                <a:sym typeface="Helvetica Neue Medium"/>
              </a:defRPr>
            </a:lvl4pPr>
            <a:lvl5pPr marL="638923" indent="1358900" defTabSz="2438338">
              <a:lnSpc>
                <a:spcPct val="90000"/>
              </a:lnSpc>
              <a:spcBef>
                <a:spcPts val="0"/>
              </a:spcBef>
              <a:buSzTx/>
              <a:buNone/>
              <a:defRPr sz="8400" spc="-168">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F3E67E84-2AC3-4E9E-BBF2-D2E8BF94DE05}"/>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D080D3F3-43F4-4431-BB93-6D16D62BDDD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741425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34" name="Image"/>
          <p:cNvSpPr>
            <a:spLocks noGrp="1"/>
          </p:cNvSpPr>
          <p:nvPr>
            <p:ph type="pic" sz="quarter" idx="21"/>
          </p:nvPr>
        </p:nvSpPr>
        <p:spPr>
          <a:xfrm>
            <a:off x="15760700" y="1070607"/>
            <a:ext cx="5839778" cy="4670565"/>
          </a:xfrm>
          <a:prstGeom prst="rect">
            <a:avLst/>
          </a:prstGeom>
        </p:spPr>
        <p:txBody>
          <a:bodyPr lIns="91439" tIns="45719" rIns="91439" bIns="45719">
            <a:noAutofit/>
          </a:bodyPr>
          <a:lstStyle/>
          <a:p>
            <a:r>
              <a:rPr lang="en-US"/>
              <a:t>Click icon to add picture</a:t>
            </a:r>
            <a:endParaRPr/>
          </a:p>
        </p:txBody>
      </p:sp>
      <p:sp>
        <p:nvSpPr>
          <p:cNvPr id="135" name="Image"/>
          <p:cNvSpPr>
            <a:spLocks noGrp="1"/>
          </p:cNvSpPr>
          <p:nvPr>
            <p:ph type="pic" sz="half" idx="22"/>
          </p:nvPr>
        </p:nvSpPr>
        <p:spPr>
          <a:xfrm>
            <a:off x="13959160" y="4074554"/>
            <a:ext cx="8242075" cy="9592763"/>
          </a:xfrm>
          <a:prstGeom prst="rect">
            <a:avLst/>
          </a:prstGeom>
        </p:spPr>
        <p:txBody>
          <a:bodyPr lIns="91439" tIns="45719" rIns="91439" bIns="45719">
            <a:noAutofit/>
          </a:bodyPr>
          <a:lstStyle/>
          <a:p>
            <a:r>
              <a:rPr lang="en-US"/>
              <a:t>Click icon to add picture</a:t>
            </a:r>
            <a:endParaRPr/>
          </a:p>
        </p:txBody>
      </p:sp>
      <p:sp>
        <p:nvSpPr>
          <p:cNvPr id="136" name="Image"/>
          <p:cNvSpPr>
            <a:spLocks noGrp="1"/>
          </p:cNvSpPr>
          <p:nvPr>
            <p:ph type="pic" idx="23"/>
          </p:nvPr>
        </p:nvSpPr>
        <p:spPr>
          <a:xfrm>
            <a:off x="60833" y="610299"/>
            <a:ext cx="14145703" cy="10609279"/>
          </a:xfrm>
          <a:prstGeom prst="rect">
            <a:avLst/>
          </a:prstGeom>
        </p:spPr>
        <p:txBody>
          <a:bodyPr lIns="91439" tIns="45719" rIns="91439" bIns="45719">
            <a:noAutofit/>
          </a:bodyPr>
          <a:lstStyle/>
          <a:p>
            <a:r>
              <a:rPr lang="en-US"/>
              <a:t>Click icon to add picture</a:t>
            </a:r>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C155C3FF-BD13-488D-B17B-02AF04588DEE}"/>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C7F2185F-FA16-4995-B6EF-C878A3B0945D}"/>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5926462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arge Title and photo">
    <p:spTree>
      <p:nvGrpSpPr>
        <p:cNvPr id="1" name=""/>
        <p:cNvGrpSpPr/>
        <p:nvPr/>
      </p:nvGrpSpPr>
      <p:grpSpPr>
        <a:xfrm>
          <a:off x="0" y="0"/>
          <a:ext cx="0" cy="0"/>
          <a:chOff x="0" y="0"/>
          <a:chExt cx="0" cy="0"/>
        </a:xfrm>
      </p:grpSpPr>
      <p:sp>
        <p:nvSpPr>
          <p:cNvPr id="81" name="Presentation Title"/>
          <p:cNvSpPr txBox="1">
            <a:spLocks noGrp="1"/>
          </p:cNvSpPr>
          <p:nvPr>
            <p:ph type="title" hasCustomPrompt="1"/>
          </p:nvPr>
        </p:nvSpPr>
        <p:spPr>
          <a:xfrm>
            <a:off x="1206498" y="295338"/>
            <a:ext cx="21971004" cy="2557147"/>
          </a:xfrm>
          <a:prstGeom prst="rect">
            <a:avLst/>
          </a:prstGeom>
        </p:spPr>
        <p:txBody>
          <a:bodyPr anchor="ctr"/>
          <a:lstStyle>
            <a:lvl1pPr algn="ctr">
              <a:lnSpc>
                <a:spcPct val="100000"/>
              </a:lnSpc>
              <a:defRPr sz="11600" spc="-232"/>
            </a:lvl1pPr>
          </a:lstStyle>
          <a:p>
            <a:r>
              <a:t>Presentation 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83" name="910457886_1434x1669.jpg"/>
          <p:cNvSpPr>
            <a:spLocks noGrp="1"/>
          </p:cNvSpPr>
          <p:nvPr>
            <p:ph type="pic" sz="half" idx="21"/>
          </p:nvPr>
        </p:nvSpPr>
        <p:spPr>
          <a:xfrm>
            <a:off x="7760773" y="2173948"/>
            <a:ext cx="8056212" cy="9376441"/>
          </a:xfrm>
          <a:prstGeom prst="rect">
            <a:avLst/>
          </a:prstGeom>
        </p:spPr>
        <p:txBody>
          <a:bodyPr lIns="91439" tIns="45719" rIns="91439" bIns="45719">
            <a:noAutofit/>
          </a:bodyPr>
          <a:lstStyle/>
          <a:p>
            <a:r>
              <a:rPr lang="en-US"/>
              <a:t>Click icon to add picture</a:t>
            </a:r>
            <a:endParaRPr/>
          </a:p>
        </p:txBody>
      </p:sp>
      <p:sp>
        <p:nvSpPr>
          <p:cNvPr id="3" name="TextBox 2">
            <a:extLst>
              <a:ext uri="{FF2B5EF4-FFF2-40B4-BE49-F238E27FC236}">
                <a16:creationId xmlns:a16="http://schemas.microsoft.com/office/drawing/2014/main" id="{12337A5F-5AF0-4F50-A801-FC536FB3A934}"/>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621C91AF-835E-4929-85B3-9628CA1994D4}"/>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2251344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with footer">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4" name="TextBox 3">
            <a:extLst>
              <a:ext uri="{FF2B5EF4-FFF2-40B4-BE49-F238E27FC236}">
                <a16:creationId xmlns:a16="http://schemas.microsoft.com/office/drawing/2014/main" id="{A2D7CC49-B3B5-42DB-AE4B-C78DE36CBD1B}"/>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6" name="TextBox 5">
            <a:extLst>
              <a:ext uri="{FF2B5EF4-FFF2-40B4-BE49-F238E27FC236}">
                <a16:creationId xmlns:a16="http://schemas.microsoft.com/office/drawing/2014/main" id="{6E22B9FD-88F8-41FE-9A24-73D2208FCE2D}"/>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9407986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0"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2" name="TextBox 1">
            <a:extLst>
              <a:ext uri="{FF2B5EF4-FFF2-40B4-BE49-F238E27FC236}">
                <a16:creationId xmlns:a16="http://schemas.microsoft.com/office/drawing/2014/main" id="{7EDF01C9-922C-4A1C-84B3-6918193051EA}"/>
              </a:ext>
            </a:extLst>
          </p:cNvPr>
          <p:cNvSpPr txBox="1"/>
          <p:nvPr/>
        </p:nvSpPr>
        <p:spPr>
          <a:xfrm>
            <a:off x="8991775" y="12437253"/>
            <a:ext cx="63879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#RAFCodeCommanders #RAFCosmicLaunch</a:t>
            </a:r>
          </a:p>
        </p:txBody>
      </p:sp>
      <p:sp>
        <p:nvSpPr>
          <p:cNvPr id="4" name="TextBox 3">
            <a:extLst>
              <a:ext uri="{FF2B5EF4-FFF2-40B4-BE49-F238E27FC236}">
                <a16:creationId xmlns:a16="http://schemas.microsoft.com/office/drawing/2014/main" id="{435EA5D4-94B8-4E52-BB67-F80022C0DA40}"/>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6" name="TextBox 5">
            <a:extLst>
              <a:ext uri="{FF2B5EF4-FFF2-40B4-BE49-F238E27FC236}">
                <a16:creationId xmlns:a16="http://schemas.microsoft.com/office/drawing/2014/main" id="{72AB701A-8872-40C3-89D5-985D9D6696F4}"/>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7697953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37"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38" name="Body Level One…"/>
          <p:cNvSpPr txBox="1">
            <a:spLocks noGrp="1"/>
          </p:cNvSpPr>
          <p:nvPr>
            <p:ph type="body" idx="1" hasCustomPrompt="1"/>
          </p:nvPr>
        </p:nvSpPr>
        <p:spPr>
          <a:xfrm>
            <a:off x="1206500" y="3215188"/>
            <a:ext cx="21971000" cy="7930184"/>
          </a:xfrm>
          <a:prstGeom prst="rect">
            <a:avLst/>
          </a:prstGeom>
        </p:spPr>
        <p:txBody>
          <a:bodyPr/>
          <a:lstStyle>
            <a:lvl1pPr marL="0" indent="0" defTabSz="2438338">
              <a:lnSpc>
                <a:spcPct val="120000"/>
              </a:lnSpc>
              <a:buSzTx/>
              <a:buNone/>
            </a:lvl1pPr>
            <a:lvl2pPr marL="0" indent="457200" defTabSz="2438338">
              <a:lnSpc>
                <a:spcPct val="120000"/>
              </a:lnSpc>
              <a:buSzTx/>
              <a:buNone/>
            </a:lvl2pPr>
            <a:lvl3pPr marL="0" indent="914400" defTabSz="2438338">
              <a:lnSpc>
                <a:spcPct val="120000"/>
              </a:lnSpc>
              <a:buSzTx/>
              <a:buNone/>
            </a:lvl3pPr>
            <a:lvl4pPr marL="0" indent="1371600" defTabSz="2438338">
              <a:lnSpc>
                <a:spcPct val="120000"/>
              </a:lnSpc>
              <a:buSzTx/>
              <a:buNone/>
            </a:lvl4pPr>
            <a:lvl5pPr marL="0" indent="1828800" defTabSz="2438338">
              <a:lnSpc>
                <a:spcPct val="120000"/>
              </a:lnSpc>
              <a:buSzTx/>
              <a:buNone/>
            </a:lvl5pPr>
          </a:lstStyle>
          <a:p>
            <a:r>
              <a:t>Slide body text</a:t>
            </a:r>
          </a:p>
          <a:p>
            <a:pPr lvl="1"/>
            <a:endParaRPr/>
          </a:p>
          <a:p>
            <a:pPr lvl="2"/>
            <a:endParaRPr/>
          </a:p>
          <a:p>
            <a:pPr lvl="3"/>
            <a:endParaRPr/>
          </a:p>
          <a:p>
            <a:pPr lvl="4"/>
            <a:endParaRP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827C5015-5275-4201-ACB6-63DC5CB77A81}"/>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F2709734-0D36-49FC-A1D6-663B05A4DB3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6444914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6"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47" name="Body Level One…"/>
          <p:cNvSpPr txBox="1">
            <a:spLocks noGrp="1"/>
          </p:cNvSpPr>
          <p:nvPr>
            <p:ph type="body" idx="1" hasCustomPrompt="1"/>
          </p:nvPr>
        </p:nvSpPr>
        <p:spPr>
          <a:xfrm>
            <a:off x="1206500" y="3215188"/>
            <a:ext cx="21971000" cy="7930184"/>
          </a:xfrm>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5CF704C1-3FF3-4C0F-93F7-8A2EFB8A96CF}"/>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5FC02014-CE11-4A8F-9CE5-55AC6CA53D9E}"/>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88238186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ubtitle &amp; Bullets">
    <p:spTree>
      <p:nvGrpSpPr>
        <p:cNvPr id="1" name=""/>
        <p:cNvGrpSpPr/>
        <p:nvPr/>
      </p:nvGrpSpPr>
      <p:grpSpPr>
        <a:xfrm>
          <a:off x="0" y="0"/>
          <a:ext cx="0" cy="0"/>
          <a:chOff x="0" y="0"/>
          <a:chExt cx="0" cy="0"/>
        </a:xfrm>
      </p:grpSpPr>
      <p:sp>
        <p:nvSpPr>
          <p:cNvPr id="55"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56" name="Body Level One…"/>
          <p:cNvSpPr txBox="1">
            <a:spLocks noGrp="1"/>
          </p:cNvSpPr>
          <p:nvPr>
            <p:ph type="body" sz="half" idx="1" hasCustomPrompt="1"/>
          </p:nvPr>
        </p:nvSpPr>
        <p:spPr>
          <a:xfrm>
            <a:off x="1206500" y="5100553"/>
            <a:ext cx="21971000" cy="5724145"/>
          </a:xfrm>
          <a:prstGeom prst="rect">
            <a:avLst/>
          </a:prstGeom>
        </p:spPr>
        <p:txBody>
          <a:bodyPr/>
          <a:lstStyle/>
          <a:p>
            <a:r>
              <a:t>Slide bullet text</a:t>
            </a:r>
          </a:p>
          <a:p>
            <a:pPr lvl="1"/>
            <a:endParaRPr/>
          </a:p>
          <a:p>
            <a:pPr lvl="2"/>
            <a:endParaRPr/>
          </a:p>
          <a:p>
            <a:pPr lvl="3"/>
            <a:endParaRPr/>
          </a:p>
          <a:p>
            <a:pPr lvl="4"/>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58" name="Subtitle"/>
          <p:cNvSpPr txBox="1">
            <a:spLocks noGrp="1"/>
          </p:cNvSpPr>
          <p:nvPr>
            <p:ph type="body" sz="quarter" idx="21" hasCustomPrompt="1"/>
          </p:nvPr>
        </p:nvSpPr>
        <p:spPr>
          <a:xfrm>
            <a:off x="1270000" y="2360772"/>
            <a:ext cx="21971000" cy="1433164"/>
          </a:xfrm>
          <a:prstGeom prst="rect">
            <a:avLst/>
          </a:prstGeom>
        </p:spPr>
        <p:txBody>
          <a:bodyPr/>
          <a:lstStyle>
            <a:lvl1pPr marL="0" indent="0">
              <a:spcBef>
                <a:spcPts val="0"/>
              </a:spcBef>
              <a:buSzTx/>
              <a:buNone/>
              <a:defRPr sz="5500"/>
            </a:lvl1pPr>
          </a:lstStyle>
          <a:p>
            <a:r>
              <a:t>Enter subtitle here</a:t>
            </a:r>
          </a:p>
        </p:txBody>
      </p:sp>
      <p:sp>
        <p:nvSpPr>
          <p:cNvPr id="3" name="TextBox 2">
            <a:extLst>
              <a:ext uri="{FF2B5EF4-FFF2-40B4-BE49-F238E27FC236}">
                <a16:creationId xmlns:a16="http://schemas.microsoft.com/office/drawing/2014/main" id="{63104C83-60FB-4003-B800-3364828016E2}"/>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65E28CEE-A0E4-4312-A2DB-B4348E0572D7}"/>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223509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4DA1BFFD-FCD2-41BB-87E9-551221C18454}"/>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080B5D08-D2AB-411F-A9E7-C18AA8332BE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2259007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3" name="Section Title"/>
          <p:cNvSpPr txBox="1">
            <a:spLocks noGrp="1"/>
          </p:cNvSpPr>
          <p:nvPr>
            <p:ph type="title" hasCustomPrompt="1"/>
          </p:nvPr>
        </p:nvSpPr>
        <p:spPr>
          <a:xfrm>
            <a:off x="1206496" y="4533900"/>
            <a:ext cx="21971004" cy="4648200"/>
          </a:xfrm>
          <a:prstGeom prst="rect">
            <a:avLst/>
          </a:prstGeom>
        </p:spPr>
        <p:txBody>
          <a:bodyPr anchor="ctr"/>
          <a:lstStyle>
            <a:lvl1pPr>
              <a:defRPr sz="8400" spc="-168"/>
            </a:lvl1pPr>
          </a:lstStyle>
          <a:p>
            <a:r>
              <a:t>Section Title</a:t>
            </a:r>
          </a:p>
        </p:txBody>
      </p:sp>
      <p:sp>
        <p:nvSpPr>
          <p:cNvPr id="74"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A87DD090-773F-4DDB-B978-82F3EC448D03}"/>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4684290B-487D-40D5-801B-2B6CD5BB05EE}"/>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6163348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ingle Photo">
    <p:spTree>
      <p:nvGrpSpPr>
        <p:cNvPr id="1" name=""/>
        <p:cNvGrpSpPr/>
        <p:nvPr/>
      </p:nvGrpSpPr>
      <p:grpSpPr>
        <a:xfrm>
          <a:off x="0" y="0"/>
          <a:ext cx="0" cy="0"/>
          <a:chOff x="0" y="0"/>
          <a:chExt cx="0" cy="0"/>
        </a:xfrm>
      </p:grpSpPr>
      <p:sp>
        <p:nvSpPr>
          <p:cNvPr id="90" name="Image"/>
          <p:cNvSpPr>
            <a:spLocks noGrp="1"/>
          </p:cNvSpPr>
          <p:nvPr>
            <p:ph type="pic" idx="21"/>
          </p:nvPr>
        </p:nvSpPr>
        <p:spPr>
          <a:xfrm>
            <a:off x="2781157" y="-2684186"/>
            <a:ext cx="18821843" cy="15057473"/>
          </a:xfrm>
          <a:prstGeom prst="rect">
            <a:avLst/>
          </a:prstGeom>
        </p:spPr>
        <p:txBody>
          <a:bodyPr lIns="91439" tIns="45719" rIns="91439" bIns="45719">
            <a:noAutofit/>
          </a:bodyPr>
          <a:lstStyle/>
          <a:p>
            <a:r>
              <a:rPr lang="en-US"/>
              <a:t>Click icon to add picture</a:t>
            </a: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0F06FD1E-E0C7-4177-8258-11134C1F622E}"/>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816DFCCD-29D4-4376-963B-C499A529638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41957917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1008" y="11522537"/>
            <a:ext cx="24406016" cy="2216639"/>
          </a:xfrm>
          <a:prstGeom prst="rect">
            <a:avLst/>
          </a:prstGeom>
          <a:solidFill>
            <a:srgbClr val="EBEB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 name="hyett_education.png" descr="hyett_education.png"/>
          <p:cNvPicPr>
            <a:picLocks noChangeAspect="1"/>
          </p:cNvPicPr>
          <p:nvPr/>
        </p:nvPicPr>
        <p:blipFill>
          <a:blip r:embed="rId17"/>
          <a:stretch>
            <a:fillRect/>
          </a:stretch>
        </p:blipFill>
        <p:spPr>
          <a:xfrm>
            <a:off x="22339137" y="11847896"/>
            <a:ext cx="1565920" cy="1565921"/>
          </a:xfrm>
          <a:prstGeom prst="rect">
            <a:avLst/>
          </a:prstGeom>
          <a:ln w="12700">
            <a:miter lim="400000"/>
          </a:ln>
        </p:spPr>
      </p:pic>
      <p:pic>
        <p:nvPicPr>
          <p:cNvPr id="4" name="RAF.png" descr="RAF.png"/>
          <p:cNvPicPr>
            <a:picLocks noChangeAspect="1"/>
          </p:cNvPicPr>
          <p:nvPr/>
        </p:nvPicPr>
        <p:blipFill>
          <a:blip r:embed="rId18"/>
          <a:stretch>
            <a:fillRect/>
          </a:stretch>
        </p:blipFill>
        <p:spPr>
          <a:xfrm>
            <a:off x="279489" y="11910164"/>
            <a:ext cx="3282188" cy="1441385"/>
          </a:xfrm>
          <a:prstGeom prst="rect">
            <a:avLst/>
          </a:prstGeom>
          <a:ln w="12700">
            <a:miter lim="400000"/>
          </a:ln>
        </p:spPr>
      </p:pic>
      <p:sp>
        <p:nvSpPr>
          <p:cNvPr id="5" name="Line"/>
          <p:cNvSpPr/>
          <p:nvPr/>
        </p:nvSpPr>
        <p:spPr>
          <a:xfrm>
            <a:off x="-34429" y="11527767"/>
            <a:ext cx="24452858" cy="1"/>
          </a:xfrm>
          <a:prstGeom prst="line">
            <a:avLst/>
          </a:prstGeom>
          <a:ln w="50800">
            <a:solidFill>
              <a:srgbClr val="00247D"/>
            </a:solidFill>
            <a:miter lim="400000"/>
          </a:ln>
        </p:spPr>
        <p:txBody>
          <a:bodyPr lIns="50800" tIns="50800" rIns="50800" bIns="50800" anchor="ctr"/>
          <a:lstStyle/>
          <a:p>
            <a:endParaRPr/>
          </a:p>
        </p:txBody>
      </p:sp>
      <p:sp>
        <p:nvSpPr>
          <p:cNvPr id="6" name="Body Level One…"/>
          <p:cNvSpPr txBox="1">
            <a:spLocks noGrp="1"/>
          </p:cNvSpPr>
          <p:nvPr>
            <p:ph type="body" idx="1" hasCustomPrompt="1"/>
          </p:nvPr>
        </p:nvSpPr>
        <p:spPr>
          <a:xfrm>
            <a:off x="1206500" y="2508361"/>
            <a:ext cx="21971000" cy="869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7"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lang="en-GB" smtClean="0"/>
              <a:t>‹#›</a:t>
            </a:fld>
            <a:endParaRPr lang="en-GB"/>
          </a:p>
        </p:txBody>
      </p:sp>
      <p:sp>
        <p:nvSpPr>
          <p:cNvPr id="8" name="Slide Title"/>
          <p:cNvSpPr txBox="1">
            <a:spLocks noGrp="1"/>
          </p:cNvSpPr>
          <p:nvPr>
            <p:ph type="title" hasCustomPrompt="1"/>
          </p:nvPr>
        </p:nvSpPr>
        <p:spPr>
          <a:xfrm>
            <a:off x="1206500" y="1079500"/>
            <a:ext cx="219710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10" name="TextBox 9">
            <a:extLst>
              <a:ext uri="{FF2B5EF4-FFF2-40B4-BE49-F238E27FC236}">
                <a16:creationId xmlns:a16="http://schemas.microsoft.com/office/drawing/2014/main" id="{5E2AC168-139E-4381-8936-685C40CCE786}"/>
              </a:ext>
            </a:extLst>
          </p:cNvPr>
          <p:cNvSpPr txBox="1"/>
          <p:nvPr/>
        </p:nvSpPr>
        <p:spPr>
          <a:xfrm>
            <a:off x="8949291" y="12437253"/>
            <a:ext cx="647292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#RAFCodeCommanders #RAFCosmicLaunch </a:t>
            </a:r>
          </a:p>
        </p:txBody>
      </p:sp>
      <p:sp>
        <p:nvSpPr>
          <p:cNvPr id="12" name="TextBox 11">
            <a:extLst>
              <a:ext uri="{FF2B5EF4-FFF2-40B4-BE49-F238E27FC236}">
                <a16:creationId xmlns:a16="http://schemas.microsoft.com/office/drawing/2014/main" id="{3AFB189F-88C0-47EA-9A6A-E25A76A1E662}"/>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14" name="TextBox 13">
            <a:extLst>
              <a:ext uri="{FF2B5EF4-FFF2-40B4-BE49-F238E27FC236}">
                <a16:creationId xmlns:a16="http://schemas.microsoft.com/office/drawing/2014/main" id="{B283AE62-F7EA-47A6-8877-E38BC30A59D1}"/>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8403983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381000" marR="0" indent="-3810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1pPr>
      <a:lvl2pPr marL="12700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2pPr>
      <a:lvl3pPr marL="18796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3pPr>
      <a:lvl4pPr marL="24892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4pPr>
      <a:lvl5pPr marL="30988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5pPr>
      <a:lvl6pPr marL="37084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6pPr>
      <a:lvl7pPr marL="43180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7pPr>
      <a:lvl8pPr marL="49276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8pPr>
      <a:lvl9pPr marL="55372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afyouthstem.org.uk/" TargetMode="External"/><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44cv416bKP4"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lMruEuZQ1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PuEVDkZJGzc"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tx0Ohc2m21A"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5p0IP-FVG2I?t=2m13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tif"/><Relationship Id="rId4" Type="http://schemas.openxmlformats.org/officeDocument/2006/relationships/hyperlink" Target="https://youtu.be/5p0IP-FVG2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CGpscewDWj8"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scratch.mit.edu/projects/425127673"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create.kahoot.it/v2/share/raf-code-commanders-session-4-quiz/b85053b5-c3ca-4ee1-b697-2e539ae01aa8"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www.hyetteducation.com/" TargetMode="External"/><Relationship Id="rId2" Type="http://schemas.openxmlformats.org/officeDocument/2006/relationships/hyperlink" Target="https://www.rafyouthstem.org.uk/" TargetMode="Externa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techmentor.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ntony@hyetteducation.com"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ti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xploring The Solar System:…"/>
          <p:cNvSpPr txBox="1">
            <a:spLocks noGrp="1"/>
          </p:cNvSpPr>
          <p:nvPr>
            <p:ph type="title"/>
          </p:nvPr>
        </p:nvSpPr>
        <p:spPr>
          <a:xfrm>
            <a:off x="1206498" y="491955"/>
            <a:ext cx="15367002" cy="2557147"/>
          </a:xfrm>
          <a:prstGeom prst="rect">
            <a:avLst/>
          </a:prstGeom>
        </p:spPr>
        <p:txBody>
          <a:bodyPr/>
          <a:lstStyle/>
          <a:p>
            <a:pPr algn="l" defTabSz="1682453">
              <a:defRPr sz="8004" spc="-160"/>
            </a:pPr>
            <a:r>
              <a:rPr lang="en-GB" dirty="0"/>
              <a:t>RAF Code Commanders:</a:t>
            </a:r>
            <a:br>
              <a:rPr lang="en-GB" dirty="0"/>
            </a:br>
            <a:r>
              <a:rPr lang="en-GB" dirty="0"/>
              <a:t>Cosmic Launch Project</a:t>
            </a:r>
            <a:endParaRPr dirty="0"/>
          </a:p>
        </p:txBody>
      </p:sp>
      <p:sp>
        <p:nvSpPr>
          <p:cNvPr id="147"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148" name="Image" descr="Image"/>
          <p:cNvPicPr>
            <a:picLocks noGrp="1" noChangeAspect="1"/>
          </p:cNvPicPr>
          <p:nvPr>
            <p:ph type="pic" sz="half" idx="21"/>
          </p:nvPr>
        </p:nvPicPr>
        <p:blipFill>
          <a:blip r:embed="rId2"/>
          <a:srcRect l="12" r="12"/>
          <a:stretch>
            <a:fillRect/>
          </a:stretch>
        </p:blipFill>
        <p:spPr>
          <a:xfrm>
            <a:off x="1263244" y="3696318"/>
            <a:ext cx="6423432" cy="4823476"/>
          </a:xfrm>
          <a:prstGeom prst="rect">
            <a:avLst/>
          </a:prstGeom>
          <a:ln w="25400">
            <a:solidFill>
              <a:srgbClr val="000000"/>
            </a:solidFill>
          </a:ln>
        </p:spPr>
      </p:pic>
      <p:pic>
        <p:nvPicPr>
          <p:cNvPr id="149" name="Image" descr="Image"/>
          <p:cNvPicPr>
            <a:picLocks noChangeAspect="1"/>
          </p:cNvPicPr>
          <p:nvPr/>
        </p:nvPicPr>
        <p:blipFill>
          <a:blip r:embed="rId3"/>
          <a:srcRect l="3958" t="7854" r="5283" b="8026"/>
          <a:stretch>
            <a:fillRect/>
          </a:stretch>
        </p:blipFill>
        <p:spPr>
          <a:xfrm>
            <a:off x="8230366" y="3954024"/>
            <a:ext cx="8202031" cy="4565770"/>
          </a:xfrm>
          <a:custGeom>
            <a:avLst/>
            <a:gdLst/>
            <a:ahLst/>
            <a:cxnLst>
              <a:cxn ang="0">
                <a:pos x="wd2" y="hd2"/>
              </a:cxn>
              <a:cxn ang="5400000">
                <a:pos x="wd2" y="hd2"/>
              </a:cxn>
              <a:cxn ang="10800000">
                <a:pos x="wd2" y="hd2"/>
              </a:cxn>
              <a:cxn ang="16200000">
                <a:pos x="wd2" y="hd2"/>
              </a:cxn>
            </a:cxnLst>
            <a:rect l="0" t="0" r="r" b="b"/>
            <a:pathLst>
              <a:path w="21600" h="21581" extrusionOk="0">
                <a:moveTo>
                  <a:pt x="2292" y="1"/>
                </a:moveTo>
                <a:cubicBezTo>
                  <a:pt x="1532" y="-19"/>
                  <a:pt x="756" y="295"/>
                  <a:pt x="239" y="901"/>
                </a:cubicBezTo>
                <a:lnTo>
                  <a:pt x="0" y="1178"/>
                </a:lnTo>
                <a:lnTo>
                  <a:pt x="3" y="11380"/>
                </a:lnTo>
                <a:lnTo>
                  <a:pt x="6" y="21581"/>
                </a:lnTo>
                <a:lnTo>
                  <a:pt x="5342" y="21581"/>
                </a:lnTo>
                <a:lnTo>
                  <a:pt x="5371" y="19568"/>
                </a:lnTo>
                <a:lnTo>
                  <a:pt x="5401" y="17554"/>
                </a:lnTo>
                <a:lnTo>
                  <a:pt x="13500" y="17507"/>
                </a:lnTo>
                <a:lnTo>
                  <a:pt x="21600" y="17459"/>
                </a:lnTo>
                <a:lnTo>
                  <a:pt x="21600" y="15496"/>
                </a:lnTo>
                <a:lnTo>
                  <a:pt x="21600" y="13533"/>
                </a:lnTo>
                <a:lnTo>
                  <a:pt x="17919" y="13483"/>
                </a:lnTo>
                <a:lnTo>
                  <a:pt x="14239" y="13435"/>
                </a:lnTo>
                <a:lnTo>
                  <a:pt x="14224" y="11467"/>
                </a:lnTo>
                <a:lnTo>
                  <a:pt x="14208" y="9501"/>
                </a:lnTo>
                <a:lnTo>
                  <a:pt x="13632" y="9409"/>
                </a:lnTo>
                <a:lnTo>
                  <a:pt x="13055" y="9314"/>
                </a:lnTo>
                <a:lnTo>
                  <a:pt x="13024" y="7401"/>
                </a:lnTo>
                <a:lnTo>
                  <a:pt x="12995" y="5488"/>
                </a:lnTo>
                <a:lnTo>
                  <a:pt x="11976" y="5435"/>
                </a:lnTo>
                <a:lnTo>
                  <a:pt x="10958" y="5382"/>
                </a:lnTo>
                <a:lnTo>
                  <a:pt x="10928" y="3369"/>
                </a:lnTo>
                <a:lnTo>
                  <a:pt x="10899" y="1356"/>
                </a:lnTo>
                <a:lnTo>
                  <a:pt x="7665" y="1356"/>
                </a:lnTo>
                <a:cubicBezTo>
                  <a:pt x="4955" y="1356"/>
                  <a:pt x="4411" y="1313"/>
                  <a:pt x="4304" y="1083"/>
                </a:cubicBezTo>
                <a:cubicBezTo>
                  <a:pt x="4234" y="933"/>
                  <a:pt x="3910" y="627"/>
                  <a:pt x="3583" y="406"/>
                </a:cubicBezTo>
                <a:cubicBezTo>
                  <a:pt x="3198" y="145"/>
                  <a:pt x="2748" y="13"/>
                  <a:pt x="2292" y="1"/>
                </a:cubicBezTo>
                <a:close/>
              </a:path>
            </a:pathLst>
          </a:custGeom>
          <a:ln w="12700">
            <a:miter lim="400000"/>
          </a:ln>
        </p:spPr>
      </p:pic>
      <p:pic>
        <p:nvPicPr>
          <p:cNvPr id="150" name="viking one.png" descr="viking one.png"/>
          <p:cNvPicPr>
            <a:picLocks noChangeAspect="1"/>
          </p:cNvPicPr>
          <p:nvPr/>
        </p:nvPicPr>
        <p:blipFill>
          <a:blip r:embed="rId4"/>
          <a:stretch>
            <a:fillRect/>
          </a:stretch>
        </p:blipFill>
        <p:spPr>
          <a:xfrm>
            <a:off x="15241029" y="3541615"/>
            <a:ext cx="4251746" cy="4251745"/>
          </a:xfrm>
          <a:prstGeom prst="rect">
            <a:avLst/>
          </a:prstGeom>
          <a:ln w="12700">
            <a:miter lim="400000"/>
          </a:ln>
        </p:spPr>
      </p:pic>
      <p:pic>
        <p:nvPicPr>
          <p:cNvPr id="151" name="Saturn.png" descr="Saturn.png"/>
          <p:cNvPicPr>
            <a:picLocks noChangeAspect="1"/>
          </p:cNvPicPr>
          <p:nvPr/>
        </p:nvPicPr>
        <p:blipFill>
          <a:blip r:embed="rId5"/>
          <a:stretch>
            <a:fillRect/>
          </a:stretch>
        </p:blipFill>
        <p:spPr>
          <a:xfrm>
            <a:off x="19090869" y="3480769"/>
            <a:ext cx="3799615" cy="1899808"/>
          </a:xfrm>
          <a:prstGeom prst="rect">
            <a:avLst/>
          </a:prstGeom>
          <a:ln w="12700">
            <a:miter lim="400000"/>
          </a:ln>
        </p:spPr>
      </p:pic>
      <p:pic>
        <p:nvPicPr>
          <p:cNvPr id="152" name="Earth.png" descr="Earth.png"/>
          <p:cNvPicPr>
            <a:picLocks noChangeAspect="1"/>
          </p:cNvPicPr>
          <p:nvPr/>
        </p:nvPicPr>
        <p:blipFill>
          <a:blip r:embed="rId6"/>
          <a:stretch>
            <a:fillRect/>
          </a:stretch>
        </p:blipFill>
        <p:spPr>
          <a:xfrm>
            <a:off x="19848191" y="6236909"/>
            <a:ext cx="2284969" cy="2284969"/>
          </a:xfrm>
          <a:prstGeom prst="rect">
            <a:avLst/>
          </a:prstGeom>
          <a:ln w="12700">
            <a:miter lim="400000"/>
          </a:ln>
        </p:spPr>
      </p:pic>
      <p:sp>
        <p:nvSpPr>
          <p:cNvPr id="9" name="Exploring The Solar System:…">
            <a:extLst>
              <a:ext uri="{FF2B5EF4-FFF2-40B4-BE49-F238E27FC236}">
                <a16:creationId xmlns:a16="http://schemas.microsoft.com/office/drawing/2014/main" id="{AEC2B97E-C54C-2145-A06B-5356868F798A}"/>
              </a:ext>
            </a:extLst>
          </p:cNvPr>
          <p:cNvSpPr txBox="1">
            <a:spLocks/>
          </p:cNvSpPr>
          <p:nvPr/>
        </p:nvSpPr>
        <p:spPr>
          <a:xfrm>
            <a:off x="0" y="9672636"/>
            <a:ext cx="24384000" cy="1529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2438338" rtl="0" latinLnBrk="0">
              <a:lnSpc>
                <a:spcPct val="10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1682453" hangingPunct="1">
              <a:defRPr sz="8004" spc="-160"/>
            </a:pPr>
            <a:r>
              <a:rPr lang="en-GB" sz="4000" spc="-160" dirty="0"/>
              <a:t> Brought to you by the Royal Air Force in partnership with Hyett Education</a:t>
            </a:r>
          </a:p>
          <a:p>
            <a:pPr defTabSz="1682453" hangingPunct="1">
              <a:defRPr sz="8004" spc="-160"/>
            </a:pPr>
            <a:r>
              <a:rPr lang="en-GB" sz="4000" spc="-160" dirty="0"/>
              <a:t>For more free and exciting STEM resources go to </a:t>
            </a:r>
            <a:r>
              <a:rPr lang="en-GB" sz="4000" spc="-160" dirty="0">
                <a:hlinkClick r:id="rId7"/>
              </a:rPr>
              <a:t>www.rafyouthstem.org.uk</a:t>
            </a:r>
            <a:endParaRPr lang="en-GB" sz="4000" spc="-160" dirty="0"/>
          </a:p>
        </p:txBody>
      </p:sp>
      <p:sp>
        <p:nvSpPr>
          <p:cNvPr id="2" name="TextBox 1">
            <a:extLst>
              <a:ext uri="{FF2B5EF4-FFF2-40B4-BE49-F238E27FC236}">
                <a16:creationId xmlns:a16="http://schemas.microsoft.com/office/drawing/2014/main" id="{438BCE26-6A20-154C-96CE-DC1E1106B0C4}"/>
              </a:ext>
            </a:extLst>
          </p:cNvPr>
          <p:cNvSpPr txBox="1"/>
          <p:nvPr/>
        </p:nvSpPr>
        <p:spPr>
          <a:xfrm>
            <a:off x="19188304" y="939486"/>
            <a:ext cx="3604741" cy="933589"/>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5E5E5E"/>
                </a:solidFill>
                <a:effectLst/>
                <a:uFillTx/>
                <a:latin typeface="+mn-lt"/>
                <a:ea typeface="+mn-ea"/>
                <a:cs typeface="+mn-cs"/>
                <a:sym typeface="Helvetica Neue"/>
              </a:rPr>
              <a:t>Session 4</a:t>
            </a:r>
          </a:p>
        </p:txBody>
      </p:sp>
    </p:spTree>
    <p:extLst>
      <p:ext uri="{BB962C8B-B14F-4D97-AF65-F5344CB8AC3E}">
        <p14:creationId xmlns:p14="http://schemas.microsoft.com/office/powerpoint/2010/main" val="278837846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Beyond the Solar System"/>
          <p:cNvSpPr txBox="1">
            <a:spLocks noGrp="1"/>
          </p:cNvSpPr>
          <p:nvPr>
            <p:ph type="title"/>
          </p:nvPr>
        </p:nvSpPr>
        <p:spPr>
          <a:prstGeom prst="rect">
            <a:avLst/>
          </a:prstGeom>
        </p:spPr>
        <p:txBody>
          <a:bodyPr/>
          <a:lstStyle/>
          <a:p>
            <a:r>
              <a:t>Beyond the Solar System</a:t>
            </a:r>
          </a:p>
        </p:txBody>
      </p:sp>
      <p:sp>
        <p:nvSpPr>
          <p:cNvPr id="200" name="Our nearest star is The Sun, which is 93 million miles away from Earth.…"/>
          <p:cNvSpPr txBox="1">
            <a:spLocks noGrp="1"/>
          </p:cNvSpPr>
          <p:nvPr>
            <p:ph type="body" idx="1"/>
          </p:nvPr>
        </p:nvSpPr>
        <p:spPr>
          <a:xfrm>
            <a:off x="1298144" y="3277455"/>
            <a:ext cx="16038173" cy="7930184"/>
          </a:xfrm>
          <a:prstGeom prst="rect">
            <a:avLst/>
          </a:prstGeom>
        </p:spPr>
        <p:txBody>
          <a:bodyPr/>
          <a:lstStyle/>
          <a:p>
            <a:r>
              <a:t>Our nearest star is The Sun, which is </a:t>
            </a:r>
            <a:r>
              <a:rPr b="1"/>
              <a:t>93 million miles away from Earth</a:t>
            </a:r>
            <a:r>
              <a:t>.</a:t>
            </a:r>
          </a:p>
          <a:p>
            <a:r>
              <a:t>The journey time from the Earth to The Sun is about 7 months. (Light makes the journey in 8 minutes)</a:t>
            </a:r>
          </a:p>
          <a:p>
            <a:r>
              <a:t>Our next nearest star is called Proxima Centauri</a:t>
            </a:r>
          </a:p>
          <a:p>
            <a:r>
              <a:rPr b="1"/>
              <a:t>Discuss with a partner or as a group:</a:t>
            </a:r>
            <a:r>
              <a:t> How long do you think it would take to travel to Proxima Centauri?</a:t>
            </a:r>
          </a:p>
        </p:txBody>
      </p:sp>
      <p:sp>
        <p:nvSpPr>
          <p:cNvPr id="201"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02" name="Discuss"/>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nvGrpSpPr>
          <p:cNvPr id="205" name="Group"/>
          <p:cNvGrpSpPr/>
          <p:nvPr/>
        </p:nvGrpSpPr>
        <p:grpSpPr>
          <a:xfrm>
            <a:off x="17737946" y="4828956"/>
            <a:ext cx="6080212" cy="6522378"/>
            <a:chOff x="0" y="0"/>
            <a:chExt cx="6080211" cy="6522377"/>
          </a:xfrm>
        </p:grpSpPr>
        <p:pic>
          <p:nvPicPr>
            <p:cNvPr id="203" name="New_shot_of_Proxima_Centauri,_our_nearest_neighbour.jpg" descr="New_shot_of_Proxima_Centauri,_our_nearest_neighbour.jpg"/>
            <p:cNvPicPr>
              <a:picLocks noChangeAspect="1"/>
            </p:cNvPicPr>
            <p:nvPr/>
          </p:nvPicPr>
          <p:blipFill>
            <a:blip r:embed="rId3"/>
            <a:stretch>
              <a:fillRect/>
            </a:stretch>
          </p:blipFill>
          <p:spPr>
            <a:xfrm>
              <a:off x="0" y="0"/>
              <a:ext cx="6080211" cy="5959412"/>
            </a:xfrm>
            <a:prstGeom prst="rect">
              <a:avLst/>
            </a:prstGeom>
            <a:ln w="12700" cap="flat">
              <a:noFill/>
              <a:miter lim="400000"/>
            </a:ln>
            <a:effectLst/>
          </p:spPr>
        </p:pic>
        <p:sp>
          <p:nvSpPr>
            <p:cNvPr id="204" name="Caption"/>
            <p:cNvSpPr/>
            <p:nvPr/>
          </p:nvSpPr>
          <p:spPr>
            <a:xfrm>
              <a:off x="0" y="6061011"/>
              <a:ext cx="6080211" cy="461367"/>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Proxima Centauri</a:t>
              </a:r>
            </a:p>
          </p:txBody>
        </p:sp>
      </p:grpSp>
      <p:sp>
        <p:nvSpPr>
          <p:cNvPr id="9" name="Rectangle 8">
            <a:extLst>
              <a:ext uri="{FF2B5EF4-FFF2-40B4-BE49-F238E27FC236}">
                <a16:creationId xmlns:a16="http://schemas.microsoft.com/office/drawing/2014/main" id="{DB7AB362-6949-C648-AD3C-4F81CB063B5B}"/>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Beyond the Solar System"/>
          <p:cNvSpPr txBox="1">
            <a:spLocks noGrp="1"/>
          </p:cNvSpPr>
          <p:nvPr>
            <p:ph type="title"/>
          </p:nvPr>
        </p:nvSpPr>
        <p:spPr>
          <a:prstGeom prst="rect">
            <a:avLst/>
          </a:prstGeom>
        </p:spPr>
        <p:txBody>
          <a:bodyPr/>
          <a:lstStyle/>
          <a:p>
            <a:r>
              <a:t>Beyond the Solar System</a:t>
            </a:r>
          </a:p>
        </p:txBody>
      </p:sp>
      <p:sp>
        <p:nvSpPr>
          <p:cNvPr id="208" name="Proxima Centauri is 25 trillion miles away from Earth! (25,000,000,000,000 miles)…"/>
          <p:cNvSpPr txBox="1">
            <a:spLocks noGrp="1"/>
          </p:cNvSpPr>
          <p:nvPr>
            <p:ph type="body" idx="1"/>
          </p:nvPr>
        </p:nvSpPr>
        <p:spPr>
          <a:xfrm>
            <a:off x="1206500" y="3215188"/>
            <a:ext cx="15442926" cy="7930184"/>
          </a:xfrm>
          <a:prstGeom prst="rect">
            <a:avLst/>
          </a:prstGeom>
        </p:spPr>
        <p:txBody>
          <a:bodyPr/>
          <a:lstStyle/>
          <a:p>
            <a:r>
              <a:rPr dirty="0"/>
              <a:t>Proxima Centauri is 25 trillion miles away from Earth! (</a:t>
            </a:r>
            <a:r>
              <a:rPr b="1" dirty="0"/>
              <a:t>25,000,000,000,000 miles</a:t>
            </a:r>
            <a:r>
              <a:rPr dirty="0"/>
              <a:t>)</a:t>
            </a:r>
          </a:p>
          <a:p>
            <a:r>
              <a:rPr dirty="0"/>
              <a:t>The journey time to Proxima Centauri at the speed of </a:t>
            </a:r>
            <a:r>
              <a:rPr lang="en-GB" dirty="0"/>
              <a:t>the Falcon 9 </a:t>
            </a:r>
            <a:r>
              <a:rPr dirty="0"/>
              <a:t>would be …</a:t>
            </a:r>
            <a:br>
              <a:rPr dirty="0"/>
            </a:br>
            <a:r>
              <a:rPr b="1" dirty="0"/>
              <a:t>168,000 years</a:t>
            </a:r>
            <a:r>
              <a:rPr dirty="0"/>
              <a:t> …</a:t>
            </a:r>
          </a:p>
          <a:p>
            <a:r>
              <a:rPr dirty="0"/>
              <a:t>Even if we travelled at the speed of the Parker Space probe, it would be over </a:t>
            </a:r>
            <a:r>
              <a:rPr b="1" dirty="0"/>
              <a:t>18,000 years</a:t>
            </a:r>
            <a:r>
              <a:rPr dirty="0"/>
              <a:t> to travel there!</a:t>
            </a:r>
          </a:p>
        </p:txBody>
      </p:sp>
      <p:sp>
        <p:nvSpPr>
          <p:cNvPr id="209"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10" name="Discuss"/>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nvGrpSpPr>
          <p:cNvPr id="213" name="Group"/>
          <p:cNvGrpSpPr/>
          <p:nvPr/>
        </p:nvGrpSpPr>
        <p:grpSpPr>
          <a:xfrm>
            <a:off x="17737946" y="4828956"/>
            <a:ext cx="6080212" cy="6522378"/>
            <a:chOff x="0" y="0"/>
            <a:chExt cx="6080211" cy="6522377"/>
          </a:xfrm>
        </p:grpSpPr>
        <p:pic>
          <p:nvPicPr>
            <p:cNvPr id="211" name="New_shot_of_Proxima_Centauri,_our_nearest_neighbour.jpg" descr="New_shot_of_Proxima_Centauri,_our_nearest_neighbour.jpg"/>
            <p:cNvPicPr>
              <a:picLocks noChangeAspect="1"/>
            </p:cNvPicPr>
            <p:nvPr/>
          </p:nvPicPr>
          <p:blipFill>
            <a:blip r:embed="rId3"/>
            <a:stretch>
              <a:fillRect/>
            </a:stretch>
          </p:blipFill>
          <p:spPr>
            <a:xfrm>
              <a:off x="0" y="0"/>
              <a:ext cx="6080211" cy="5959412"/>
            </a:xfrm>
            <a:prstGeom prst="rect">
              <a:avLst/>
            </a:prstGeom>
            <a:ln w="12700" cap="flat">
              <a:noFill/>
              <a:miter lim="400000"/>
            </a:ln>
            <a:effectLst/>
          </p:spPr>
        </p:pic>
        <p:sp>
          <p:nvSpPr>
            <p:cNvPr id="212" name="Caption"/>
            <p:cNvSpPr/>
            <p:nvPr/>
          </p:nvSpPr>
          <p:spPr>
            <a:xfrm>
              <a:off x="0" y="6061011"/>
              <a:ext cx="6080211" cy="461367"/>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Proxima Centauri</a:t>
              </a:r>
            </a:p>
          </p:txBody>
        </p:sp>
      </p:grpSp>
      <p:sp>
        <p:nvSpPr>
          <p:cNvPr id="9" name="Rectangle 8">
            <a:extLst>
              <a:ext uri="{FF2B5EF4-FFF2-40B4-BE49-F238E27FC236}">
                <a16:creationId xmlns:a16="http://schemas.microsoft.com/office/drawing/2014/main" id="{1F2D0C80-9933-7F44-B610-4C009BF2CFCE}"/>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Watch: The Powers of Ten"/>
          <p:cNvSpPr txBox="1">
            <a:spLocks noGrp="1"/>
          </p:cNvSpPr>
          <p:nvPr>
            <p:ph type="title"/>
          </p:nvPr>
        </p:nvSpPr>
        <p:spPr>
          <a:prstGeom prst="rect">
            <a:avLst/>
          </a:prstGeom>
        </p:spPr>
        <p:txBody>
          <a:bodyPr/>
          <a:lstStyle/>
          <a:p>
            <a:r>
              <a:t>Watch: The Powers of Ten</a:t>
            </a:r>
          </a:p>
        </p:txBody>
      </p:sp>
      <p:sp>
        <p:nvSpPr>
          <p:cNvPr id="216" name="The ‘Powers of Ten’ is a famous video explanation of the true scale of our Solar System.…"/>
          <p:cNvSpPr txBox="1">
            <a:spLocks noGrp="1"/>
          </p:cNvSpPr>
          <p:nvPr>
            <p:ph type="body" idx="1"/>
          </p:nvPr>
        </p:nvSpPr>
        <p:spPr>
          <a:xfrm>
            <a:off x="1110918" y="3277455"/>
            <a:ext cx="16586100" cy="7930184"/>
          </a:xfrm>
          <a:prstGeom prst="rect">
            <a:avLst/>
          </a:prstGeom>
        </p:spPr>
        <p:txBody>
          <a:bodyPr/>
          <a:lstStyle/>
          <a:p>
            <a:r>
              <a:rPr dirty="0"/>
              <a:t>The ‘Powers of Ten’ is a famous video explanation of the true scale of our Solar System.</a:t>
            </a:r>
          </a:p>
          <a:p>
            <a:r>
              <a:rPr dirty="0"/>
              <a:t>Starting with a 1 </a:t>
            </a:r>
            <a:r>
              <a:rPr dirty="0" err="1"/>
              <a:t>metre</a:t>
            </a:r>
            <a:r>
              <a:rPr dirty="0"/>
              <a:t> circle on the ground in the Italian city of Ven</a:t>
            </a:r>
            <a:r>
              <a:rPr lang="en-GB" dirty="0" err="1"/>
              <a:t>i</a:t>
            </a:r>
            <a:r>
              <a:rPr dirty="0" err="1"/>
              <a:t>ce</a:t>
            </a:r>
            <a:r>
              <a:rPr dirty="0"/>
              <a:t>, it moves further away from Earth. With each step away from Earth, </a:t>
            </a:r>
            <a:r>
              <a:rPr b="1" dirty="0"/>
              <a:t>we are moving 10 times further away</a:t>
            </a:r>
            <a:r>
              <a:rPr dirty="0"/>
              <a:t>.</a:t>
            </a:r>
          </a:p>
          <a:p>
            <a:r>
              <a:rPr dirty="0"/>
              <a:t>Watch here - </a:t>
            </a:r>
            <a:r>
              <a:rPr u="sng" dirty="0">
                <a:hlinkClick r:id="rId3"/>
              </a:rPr>
              <a:t>https://youtu.be/44cv416bKP4</a:t>
            </a:r>
            <a:r>
              <a:rPr dirty="0"/>
              <a:t>.</a:t>
            </a:r>
          </a:p>
          <a:p>
            <a:pPr>
              <a:defRPr sz="3200"/>
            </a:pPr>
            <a:r>
              <a:rPr dirty="0"/>
              <a:t>(Note: stop the video after </a:t>
            </a:r>
            <a:r>
              <a:rPr lang="en-GB" dirty="0"/>
              <a:t>5</a:t>
            </a:r>
            <a:r>
              <a:t> </a:t>
            </a:r>
            <a:r>
              <a:rPr dirty="0"/>
              <a:t>minutes if you wish, as the remainder of the video looks at the microscopic scale)</a:t>
            </a:r>
          </a:p>
        </p:txBody>
      </p:sp>
      <p:sp>
        <p:nvSpPr>
          <p:cNvPr id="2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18" name="Watch"/>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nvGrpSpPr>
          <p:cNvPr id="221" name="Group"/>
          <p:cNvGrpSpPr/>
          <p:nvPr/>
        </p:nvGrpSpPr>
        <p:grpSpPr>
          <a:xfrm>
            <a:off x="18155412" y="5785007"/>
            <a:ext cx="5822974" cy="4898032"/>
            <a:chOff x="0" y="0"/>
            <a:chExt cx="5822972" cy="4898031"/>
          </a:xfrm>
        </p:grpSpPr>
        <p:pic>
          <p:nvPicPr>
            <p:cNvPr id="219" name="Screenshot 2020-09-10 at 12.45.16.png" descr="Screenshot 2020-09-10 at 12.45.16.png"/>
            <p:cNvPicPr>
              <a:picLocks noChangeAspect="1"/>
            </p:cNvPicPr>
            <p:nvPr/>
          </p:nvPicPr>
          <p:blipFill>
            <a:blip r:embed="rId4"/>
            <a:srcRect r="30904"/>
            <a:stretch>
              <a:fillRect/>
            </a:stretch>
          </p:blipFill>
          <p:spPr>
            <a:xfrm>
              <a:off x="0" y="0"/>
              <a:ext cx="5822973" cy="4335024"/>
            </a:xfrm>
            <a:prstGeom prst="rect">
              <a:avLst/>
            </a:prstGeom>
            <a:ln w="12700" cap="flat">
              <a:noFill/>
              <a:miter lim="400000"/>
            </a:ln>
            <a:effectLst/>
          </p:spPr>
        </p:pic>
        <p:sp>
          <p:nvSpPr>
            <p:cNvPr id="220" name="Caption"/>
            <p:cNvSpPr/>
            <p:nvPr/>
          </p:nvSpPr>
          <p:spPr>
            <a:xfrm>
              <a:off x="0" y="4436665"/>
              <a:ext cx="5822973" cy="461367"/>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Image from ‘The Powers of Ten’</a:t>
              </a:r>
            </a:p>
          </p:txBody>
        </p:sp>
      </p:grpSp>
      <p:sp>
        <p:nvSpPr>
          <p:cNvPr id="9" name="Rectangle 8">
            <a:extLst>
              <a:ext uri="{FF2B5EF4-FFF2-40B4-BE49-F238E27FC236}">
                <a16:creationId xmlns:a16="http://schemas.microsoft.com/office/drawing/2014/main" id="{7FDD9626-C050-514D-AB34-2BE5DD66414F}"/>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houghts on the universe:"/>
          <p:cNvSpPr txBox="1">
            <a:spLocks noGrp="1"/>
          </p:cNvSpPr>
          <p:nvPr>
            <p:ph type="title"/>
          </p:nvPr>
        </p:nvSpPr>
        <p:spPr>
          <a:prstGeom prst="rect">
            <a:avLst/>
          </a:prstGeom>
        </p:spPr>
        <p:txBody>
          <a:bodyPr/>
          <a:lstStyle/>
          <a:p>
            <a:r>
              <a:t>Thoughts on the universe:</a:t>
            </a:r>
          </a:p>
        </p:txBody>
      </p:sp>
      <p:sp>
        <p:nvSpPr>
          <p:cNvPr id="224" name="The universe is full of ‘stuff’, including galaxies containing many billions of stars of many different types, and planets (other ‘solar systems’) orbiting some of those stars.…"/>
          <p:cNvSpPr txBox="1">
            <a:spLocks noGrp="1"/>
          </p:cNvSpPr>
          <p:nvPr>
            <p:ph type="body" idx="1"/>
          </p:nvPr>
        </p:nvSpPr>
        <p:spPr>
          <a:xfrm>
            <a:off x="1206500" y="3215188"/>
            <a:ext cx="16341879" cy="7930184"/>
          </a:xfrm>
          <a:prstGeom prst="rect">
            <a:avLst/>
          </a:prstGeom>
        </p:spPr>
        <p:txBody>
          <a:bodyPr/>
          <a:lstStyle/>
          <a:p>
            <a:r>
              <a:t>The universe is full of ‘stuff’, including galaxies containing many billions of stars of many different types, and planets (other ‘solar systems’) orbiting some of those stars.</a:t>
            </a:r>
          </a:p>
          <a:p>
            <a:r>
              <a:t>It is very probable that there is life elsewhere in the Universe, including other intelligent life.</a:t>
            </a:r>
          </a:p>
          <a:p>
            <a:r>
              <a:t>However, it is also highly possible that humans will never get to meet alien lifeforms, as the distances between stars and galaxies are so vast …</a:t>
            </a:r>
          </a:p>
        </p:txBody>
      </p:sp>
      <p:sp>
        <p:nvSpPr>
          <p:cNvPr id="2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26" name="Discuss"/>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nvGrpSpPr>
          <p:cNvPr id="229" name="Group"/>
          <p:cNvGrpSpPr/>
          <p:nvPr/>
        </p:nvGrpSpPr>
        <p:grpSpPr>
          <a:xfrm>
            <a:off x="17525638" y="6628482"/>
            <a:ext cx="6504829" cy="3909020"/>
            <a:chOff x="0" y="0"/>
            <a:chExt cx="6504827" cy="3909019"/>
          </a:xfrm>
        </p:grpSpPr>
        <p:pic>
          <p:nvPicPr>
            <p:cNvPr id="227" name="Screenshot 2020-09-10 at 12.49.40.png" descr="Screenshot 2020-09-10 at 12.49.40.png"/>
            <p:cNvPicPr>
              <a:picLocks noChangeAspect="1"/>
            </p:cNvPicPr>
            <p:nvPr/>
          </p:nvPicPr>
          <p:blipFill>
            <a:blip r:embed="rId3"/>
            <a:stretch>
              <a:fillRect/>
            </a:stretch>
          </p:blipFill>
          <p:spPr>
            <a:xfrm>
              <a:off x="0" y="0"/>
              <a:ext cx="6504828" cy="3346054"/>
            </a:xfrm>
            <a:prstGeom prst="rect">
              <a:avLst/>
            </a:prstGeom>
            <a:ln w="12700" cap="flat">
              <a:noFill/>
              <a:miter lim="400000"/>
            </a:ln>
            <a:effectLst/>
          </p:spPr>
        </p:pic>
        <p:sp>
          <p:nvSpPr>
            <p:cNvPr id="228" name="Caption"/>
            <p:cNvSpPr/>
            <p:nvPr/>
          </p:nvSpPr>
          <p:spPr>
            <a:xfrm>
              <a:off x="0" y="3447653"/>
              <a:ext cx="6504828" cy="461367"/>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Image from ‘The Powers of Ten’</a:t>
              </a:r>
            </a:p>
          </p:txBody>
        </p:sp>
      </p:grpSp>
      <p:sp>
        <p:nvSpPr>
          <p:cNvPr id="9" name="Rectangle 8">
            <a:extLst>
              <a:ext uri="{FF2B5EF4-FFF2-40B4-BE49-F238E27FC236}">
                <a16:creationId xmlns:a16="http://schemas.microsoft.com/office/drawing/2014/main" id="{CD64C711-9FDD-1849-8B12-CDB6176B3673}"/>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Opening up your project"/>
          <p:cNvSpPr txBox="1">
            <a:spLocks noGrp="1"/>
          </p:cNvSpPr>
          <p:nvPr>
            <p:ph type="title"/>
          </p:nvPr>
        </p:nvSpPr>
        <p:spPr>
          <a:prstGeom prst="rect">
            <a:avLst/>
          </a:prstGeom>
        </p:spPr>
        <p:txBody>
          <a:bodyPr/>
          <a:lstStyle/>
          <a:p>
            <a:r>
              <a:t>Opening up your project</a:t>
            </a:r>
          </a:p>
        </p:txBody>
      </p:sp>
      <p:sp>
        <p:nvSpPr>
          <p:cNvPr id="232" name="Log into your Scratch accounts with your username and password…"/>
          <p:cNvSpPr txBox="1">
            <a:spLocks noGrp="1"/>
          </p:cNvSpPr>
          <p:nvPr>
            <p:ph type="body" idx="1"/>
          </p:nvPr>
        </p:nvSpPr>
        <p:spPr>
          <a:xfrm>
            <a:off x="1206500" y="3215188"/>
            <a:ext cx="16885277" cy="7930184"/>
          </a:xfrm>
          <a:prstGeom prst="rect">
            <a:avLst/>
          </a:prstGeom>
        </p:spPr>
        <p:txBody>
          <a:bodyPr/>
          <a:lstStyle/>
          <a:p>
            <a:r>
              <a:t>Log into your Scratch accounts with your username and password</a:t>
            </a:r>
          </a:p>
          <a:p>
            <a:r>
              <a:t>Click onto your username in the top right hand corner, then onto ‘</a:t>
            </a:r>
            <a:r>
              <a:rPr b="1"/>
              <a:t>My Stuff’</a:t>
            </a:r>
          </a:p>
          <a:p>
            <a:r>
              <a:t>You should see your project in the list - click onto it to open it up again.</a:t>
            </a:r>
          </a:p>
        </p:txBody>
      </p:sp>
      <p:sp>
        <p:nvSpPr>
          <p:cNvPr id="2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34" name="Learn"/>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pic>
        <p:nvPicPr>
          <p:cNvPr id="235" name="Image" descr="Image"/>
          <p:cNvPicPr>
            <a:picLocks noChangeAspect="1"/>
          </p:cNvPicPr>
          <p:nvPr/>
        </p:nvPicPr>
        <p:blipFill>
          <a:blip r:embed="rId2"/>
          <a:stretch>
            <a:fillRect/>
          </a:stretch>
        </p:blipFill>
        <p:spPr>
          <a:xfrm>
            <a:off x="18284211" y="5892760"/>
            <a:ext cx="5612627" cy="4967499"/>
          </a:xfrm>
          <a:prstGeom prst="rect">
            <a:avLst/>
          </a:prstGeom>
          <a:ln w="12700">
            <a:miter lim="400000"/>
          </a:ln>
        </p:spPr>
      </p:pic>
      <p:sp>
        <p:nvSpPr>
          <p:cNvPr id="7" name="Rectangle 6">
            <a:extLst>
              <a:ext uri="{FF2B5EF4-FFF2-40B4-BE49-F238E27FC236}">
                <a16:creationId xmlns:a16="http://schemas.microsoft.com/office/drawing/2014/main" id="{48C07F6F-E40A-8D48-9208-3C03A81B32FC}"/>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Let’s get started!"/>
          <p:cNvSpPr txBox="1">
            <a:spLocks noGrp="1"/>
          </p:cNvSpPr>
          <p:nvPr>
            <p:ph type="title"/>
          </p:nvPr>
        </p:nvSpPr>
        <p:spPr>
          <a:xfrm>
            <a:off x="1015999" y="993757"/>
            <a:ext cx="12974321" cy="1433163"/>
          </a:xfrm>
          <a:prstGeom prst="rect">
            <a:avLst/>
          </a:prstGeom>
        </p:spPr>
        <p:txBody>
          <a:bodyPr/>
          <a:lstStyle/>
          <a:p>
            <a:r>
              <a:rPr lang="en-GB" dirty="0"/>
              <a:t>Correcting mistakes</a:t>
            </a:r>
            <a:endParaRPr dirty="0"/>
          </a:p>
        </p:txBody>
      </p:sp>
      <p:sp>
        <p:nvSpPr>
          <p:cNvPr id="215" name="Log into your Scratch accounts with your username and password…"/>
          <p:cNvSpPr txBox="1">
            <a:spLocks noGrp="1"/>
          </p:cNvSpPr>
          <p:nvPr>
            <p:ph type="body" idx="1"/>
          </p:nvPr>
        </p:nvSpPr>
        <p:spPr>
          <a:xfrm>
            <a:off x="571309" y="2708901"/>
            <a:ext cx="16002192" cy="7930184"/>
          </a:xfrm>
          <a:prstGeom prst="rect">
            <a:avLst/>
          </a:prstGeom>
        </p:spPr>
        <p:txBody>
          <a:bodyPr/>
          <a:lstStyle/>
          <a:p>
            <a:pPr marL="339090" indent="-339090" defTabSz="734694">
              <a:spcBef>
                <a:spcPts val="1400"/>
              </a:spcBef>
              <a:defRPr sz="4628"/>
            </a:pPr>
            <a:r>
              <a:rPr lang="en-GB" dirty="0"/>
              <a:t>If you make a mistake when using Scratch – e.g. by deleting pieces of code accidentally - and are using a device with a keyboard, you can ‘</a:t>
            </a:r>
            <a:r>
              <a:rPr lang="en-GB" b="1" dirty="0"/>
              <a:t>undo’ </a:t>
            </a:r>
            <a:r>
              <a:rPr lang="en-GB" dirty="0"/>
              <a:t>that mistake by pressing the </a:t>
            </a:r>
            <a:r>
              <a:rPr lang="en-GB" b="1" dirty="0"/>
              <a:t>Ctrl </a:t>
            </a:r>
            <a:r>
              <a:rPr lang="en-GB" dirty="0"/>
              <a:t>key (to the left of the space bar) and the </a:t>
            </a:r>
            <a:r>
              <a:rPr lang="en-GB" b="1" dirty="0"/>
              <a:t>Z </a:t>
            </a:r>
            <a:r>
              <a:rPr lang="en-GB" dirty="0"/>
              <a:t>key together. There is a limit to how many steps back you can take though, so do this as soon as you realise your mistake.</a:t>
            </a:r>
          </a:p>
          <a:p>
            <a:pPr marL="339090" indent="-339090" defTabSz="734694">
              <a:spcBef>
                <a:spcPts val="1400"/>
              </a:spcBef>
              <a:defRPr sz="4628"/>
            </a:pPr>
            <a:r>
              <a:rPr lang="en-GB" dirty="0"/>
              <a:t>If you accidentally delete a sprite, go to </a:t>
            </a:r>
            <a:r>
              <a:rPr lang="en-GB" b="1" dirty="0"/>
              <a:t>‘Edit’</a:t>
            </a:r>
            <a:r>
              <a:rPr lang="en-GB" dirty="0"/>
              <a:t> at the top of the screen and click ‘</a:t>
            </a:r>
            <a:r>
              <a:rPr lang="en-GB" b="1" dirty="0"/>
              <a:t>Restore sprite’</a:t>
            </a:r>
            <a:r>
              <a:rPr lang="en-GB" dirty="0"/>
              <a:t>.</a:t>
            </a:r>
            <a:endParaRPr dirty="0"/>
          </a:p>
        </p:txBody>
      </p:sp>
      <p:sp>
        <p:nvSpPr>
          <p:cNvPr id="2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17" name="Learn"/>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8" name="Rectangle 7">
            <a:extLst>
              <a:ext uri="{FF2B5EF4-FFF2-40B4-BE49-F238E27FC236}">
                <a16:creationId xmlns:a16="http://schemas.microsoft.com/office/drawing/2014/main" id="{D1227C27-2D7A-3E4E-B773-190FB152779F}"/>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386EDE30-198D-A84C-A95B-B2AFF0E5971D}"/>
              </a:ext>
            </a:extLst>
          </p:cNvPr>
          <p:cNvPicPr>
            <a:picLocks noChangeAspect="1"/>
          </p:cNvPicPr>
          <p:nvPr/>
        </p:nvPicPr>
        <p:blipFill>
          <a:blip r:embed="rId3"/>
          <a:stretch>
            <a:fillRect/>
          </a:stretch>
        </p:blipFill>
        <p:spPr>
          <a:xfrm>
            <a:off x="18698787" y="6652761"/>
            <a:ext cx="4584865" cy="2870200"/>
          </a:xfrm>
          <a:prstGeom prst="rect">
            <a:avLst/>
          </a:prstGeom>
        </p:spPr>
      </p:pic>
    </p:spTree>
    <p:extLst>
      <p:ext uri="{BB962C8B-B14F-4D97-AF65-F5344CB8AC3E}">
        <p14:creationId xmlns:p14="http://schemas.microsoft.com/office/powerpoint/2010/main" val="16674014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Back to our program"/>
          <p:cNvSpPr txBox="1">
            <a:spLocks noGrp="1"/>
          </p:cNvSpPr>
          <p:nvPr>
            <p:ph type="title"/>
          </p:nvPr>
        </p:nvSpPr>
        <p:spPr>
          <a:prstGeom prst="rect">
            <a:avLst/>
          </a:prstGeom>
        </p:spPr>
        <p:txBody>
          <a:bodyPr/>
          <a:lstStyle/>
          <a:p>
            <a:r>
              <a:t>Back to our program</a:t>
            </a:r>
          </a:p>
        </p:txBody>
      </p:sp>
      <p:sp>
        <p:nvSpPr>
          <p:cNvPr id="238" name="We’re going to learn how to create an explosion when the probe hits the edge of the stage.…"/>
          <p:cNvSpPr txBox="1">
            <a:spLocks noGrp="1"/>
          </p:cNvSpPr>
          <p:nvPr>
            <p:ph type="body" idx="1"/>
          </p:nvPr>
        </p:nvSpPr>
        <p:spPr>
          <a:xfrm>
            <a:off x="1206500" y="3215188"/>
            <a:ext cx="14869318" cy="7930184"/>
          </a:xfrm>
          <a:prstGeom prst="rect">
            <a:avLst/>
          </a:prstGeom>
        </p:spPr>
        <p:txBody>
          <a:bodyPr/>
          <a:lstStyle/>
          <a:p>
            <a:r>
              <a:rPr dirty="0"/>
              <a:t>We’re going to learn how to create an explosion when the probe hits the edge of the stage.</a:t>
            </a:r>
          </a:p>
          <a:p>
            <a:r>
              <a:rPr dirty="0"/>
              <a:t>We will achieve this using </a:t>
            </a:r>
            <a:r>
              <a:rPr b="1" dirty="0">
                <a:solidFill>
                  <a:schemeClr val="accent4">
                    <a:hueOff val="-1247790"/>
                    <a:lumOff val="-12326"/>
                  </a:schemeClr>
                </a:solidFill>
              </a:rPr>
              <a:t>broadcast</a:t>
            </a:r>
            <a:r>
              <a:rPr b="1" dirty="0"/>
              <a:t> </a:t>
            </a:r>
            <a:r>
              <a:rPr dirty="0"/>
              <a:t>and </a:t>
            </a:r>
            <a:r>
              <a:rPr b="1" dirty="0">
                <a:solidFill>
                  <a:schemeClr val="accent4">
                    <a:hueOff val="-1247790"/>
                    <a:lumOff val="-12326"/>
                  </a:schemeClr>
                </a:solidFill>
              </a:rPr>
              <a:t>when I receive</a:t>
            </a:r>
            <a:r>
              <a:rPr b="1" dirty="0"/>
              <a:t> </a:t>
            </a:r>
            <a:r>
              <a:rPr dirty="0"/>
              <a:t>code blocks</a:t>
            </a:r>
          </a:p>
          <a:p>
            <a:r>
              <a:rPr b="1" dirty="0"/>
              <a:t>Watch the video clip here</a:t>
            </a:r>
            <a:r>
              <a:rPr dirty="0"/>
              <a:t> - </a:t>
            </a:r>
            <a:r>
              <a:rPr u="sng" dirty="0">
                <a:hlinkClick r:id="rId3"/>
              </a:rPr>
              <a:t>https://youtu.be/lMruEuZQ1rg</a:t>
            </a:r>
          </a:p>
        </p:txBody>
      </p:sp>
      <p:sp>
        <p:nvSpPr>
          <p:cNvPr id="2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240" name="Screenshot 2020-09-10 at 14.33.15.png" descr="Screenshot 2020-09-10 at 14.33.15.png"/>
          <p:cNvPicPr>
            <a:picLocks noChangeAspect="1"/>
          </p:cNvPicPr>
          <p:nvPr/>
        </p:nvPicPr>
        <p:blipFill>
          <a:blip r:embed="rId4"/>
          <a:stretch>
            <a:fillRect/>
          </a:stretch>
        </p:blipFill>
        <p:spPr>
          <a:xfrm>
            <a:off x="16705574" y="3623579"/>
            <a:ext cx="6920170" cy="6788043"/>
          </a:xfrm>
          <a:prstGeom prst="rect">
            <a:avLst/>
          </a:prstGeom>
          <a:ln w="12700">
            <a:miter lim="400000"/>
          </a:ln>
        </p:spPr>
      </p:pic>
      <p:sp>
        <p:nvSpPr>
          <p:cNvPr id="241"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7" name="Rectangle 6">
            <a:extLst>
              <a:ext uri="{FF2B5EF4-FFF2-40B4-BE49-F238E27FC236}">
                <a16:creationId xmlns:a16="http://schemas.microsoft.com/office/drawing/2014/main" id="{784B2361-F386-C14B-AC29-869B48F1E070}"/>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9. What happens if the probe successfully reaches all eight planets?">
            <a:extLst>
              <a:ext uri="{FF2B5EF4-FFF2-40B4-BE49-F238E27FC236}">
                <a16:creationId xmlns:a16="http://schemas.microsoft.com/office/drawing/2014/main" id="{C5D5D190-5991-5D4D-A35C-D2C74C168750}"/>
              </a:ext>
            </a:extLst>
          </p:cNvPr>
          <p:cNvSpPr/>
          <p:nvPr/>
        </p:nvSpPr>
        <p:spPr>
          <a:xfrm>
            <a:off x="11578852" y="6580415"/>
            <a:ext cx="4496966" cy="3920397"/>
          </a:xfrm>
          <a:prstGeom prst="roundRect">
            <a:avLst>
              <a:gd name="adj" fmla="val 8738"/>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0" tIns="304800" rIns="304800" bIns="304800" anchor="ctr"/>
          <a:lstStyle>
            <a:lvl1pPr defTabSz="825500">
              <a:defRPr sz="4700">
                <a:solidFill>
                  <a:srgbClr val="FFFFFF"/>
                </a:solidFill>
                <a:latin typeface="Helvetica Neue Medium"/>
                <a:ea typeface="Helvetica Neue Medium"/>
                <a:cs typeface="Helvetica Neue Medium"/>
                <a:sym typeface="Helvetica Neue Medium"/>
              </a:defRPr>
            </a:lvl1pPr>
          </a:lstStyle>
          <a:p>
            <a:r>
              <a:rPr lang="en-GB" sz="4400" dirty="0"/>
              <a:t>6</a:t>
            </a:r>
            <a:r>
              <a:rPr sz="4400" dirty="0"/>
              <a:t>. What happens if the probe </a:t>
            </a:r>
            <a:r>
              <a:rPr lang="en-GB" sz="4400" dirty="0"/>
              <a:t>hits the edge of the screen?</a:t>
            </a:r>
            <a:endParaRPr sz="44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246" name="The explosion algorithms"/>
          <p:cNvSpPr txBox="1">
            <a:spLocks noGrp="1"/>
          </p:cNvSpPr>
          <p:nvPr>
            <p:ph type="title" idx="4294967295"/>
          </p:nvPr>
        </p:nvSpPr>
        <p:spPr>
          <a:xfrm>
            <a:off x="1090437" y="1130846"/>
            <a:ext cx="7218363" cy="2122487"/>
          </a:xfrm>
          <a:prstGeom prst="rect">
            <a:avLst/>
          </a:prstGeom>
          <a:solidFill>
            <a:srgbClr val="FFFFFF"/>
          </a:solidFill>
          <a:ln w="139700">
            <a:solidFill>
              <a:srgbClr val="000000"/>
            </a:solidFill>
          </a:ln>
        </p:spPr>
        <p:txBody>
          <a:bodyPr lIns="152400" tIns="152400" rIns="152400" bIns="152400" anchor="ctr">
            <a:normAutofit fontScale="90000"/>
          </a:bodyPr>
          <a:lstStyle>
            <a:lvl1pPr algn="ctr" defTabSz="2267655">
              <a:defRPr sz="7812" spc="-156"/>
            </a:lvl1pPr>
          </a:lstStyle>
          <a:p>
            <a:r>
              <a:rPr dirty="0"/>
              <a:t>The explosion algorithms</a:t>
            </a:r>
          </a:p>
        </p:txBody>
      </p:sp>
      <p:pic>
        <p:nvPicPr>
          <p:cNvPr id="244" name="viking one.png" descr="viking one.png"/>
          <p:cNvPicPr>
            <a:picLocks noChangeAspect="1"/>
          </p:cNvPicPr>
          <p:nvPr/>
        </p:nvPicPr>
        <p:blipFill>
          <a:blip r:embed="rId3"/>
          <a:stretch>
            <a:fillRect/>
          </a:stretch>
        </p:blipFill>
        <p:spPr>
          <a:xfrm>
            <a:off x="11814038" y="834990"/>
            <a:ext cx="2418343" cy="2418343"/>
          </a:xfrm>
          <a:prstGeom prst="rect">
            <a:avLst/>
          </a:prstGeom>
          <a:ln w="12700">
            <a:miter lim="400000"/>
          </a:ln>
        </p:spPr>
      </p:pic>
      <p:sp>
        <p:nvSpPr>
          <p:cNvPr id="245" name="Line"/>
          <p:cNvSpPr/>
          <p:nvPr/>
        </p:nvSpPr>
        <p:spPr>
          <a:xfrm>
            <a:off x="13023210" y="3591977"/>
            <a:ext cx="5739" cy="926127"/>
          </a:xfrm>
          <a:prstGeom prst="line">
            <a:avLst/>
          </a:prstGeom>
          <a:ln w="127000">
            <a:solidFill>
              <a:schemeClr val="accent1">
                <a:lumOff val="-13575"/>
              </a:schemeClr>
            </a:solidFill>
            <a:miter lim="400000"/>
            <a:tailEnd type="triangle"/>
          </a:ln>
        </p:spPr>
        <p:txBody>
          <a:bodyPr lIns="50800" tIns="50800" rIns="50800" bIns="50800" anchor="ctr"/>
          <a:lstStyle/>
          <a:p>
            <a:endParaRPr/>
          </a:p>
        </p:txBody>
      </p:sp>
      <p:pic>
        <p:nvPicPr>
          <p:cNvPr id="247" name="Screenshot 2020-09-10 at 14.15.33.png" descr="Screenshot 2020-09-10 at 14.15.33.png"/>
          <p:cNvPicPr>
            <a:picLocks noChangeAspect="1"/>
          </p:cNvPicPr>
          <p:nvPr/>
        </p:nvPicPr>
        <p:blipFill>
          <a:blip r:embed="rId4"/>
          <a:stretch>
            <a:fillRect/>
          </a:stretch>
        </p:blipFill>
        <p:spPr>
          <a:xfrm>
            <a:off x="6302912" y="5112796"/>
            <a:ext cx="6458658" cy="5466974"/>
          </a:xfrm>
          <a:prstGeom prst="rect">
            <a:avLst/>
          </a:prstGeom>
          <a:ln w="12700">
            <a:miter lim="400000"/>
          </a:ln>
        </p:spPr>
      </p:pic>
      <p:pic>
        <p:nvPicPr>
          <p:cNvPr id="248" name="Image" descr="Image"/>
          <p:cNvPicPr>
            <a:picLocks noChangeAspect="1"/>
          </p:cNvPicPr>
          <p:nvPr/>
        </p:nvPicPr>
        <p:blipFill>
          <a:blip r:embed="rId5"/>
          <a:stretch>
            <a:fillRect/>
          </a:stretch>
        </p:blipFill>
        <p:spPr>
          <a:xfrm>
            <a:off x="13460683" y="5101594"/>
            <a:ext cx="8370125" cy="5466974"/>
          </a:xfrm>
          <a:prstGeom prst="rect">
            <a:avLst/>
          </a:prstGeom>
          <a:ln w="12700">
            <a:miter lim="400000"/>
          </a:ln>
        </p:spPr>
      </p:pic>
      <p:sp>
        <p:nvSpPr>
          <p:cNvPr id="249" name="Learn"/>
          <p:cNvSpPr/>
          <p:nvPr/>
        </p:nvSpPr>
        <p:spPr>
          <a:xfrm>
            <a:off x="19034456" y="1014360"/>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9" name="Rectangle 8">
            <a:extLst>
              <a:ext uri="{FF2B5EF4-FFF2-40B4-BE49-F238E27FC236}">
                <a16:creationId xmlns:a16="http://schemas.microsoft.com/office/drawing/2014/main" id="{93263A22-070D-A74F-9415-6DD4F443E427}"/>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What happens when the player completes all of the levels?"/>
          <p:cNvSpPr txBox="1">
            <a:spLocks noGrp="1"/>
          </p:cNvSpPr>
          <p:nvPr>
            <p:ph type="title"/>
          </p:nvPr>
        </p:nvSpPr>
        <p:spPr>
          <a:xfrm>
            <a:off x="725997" y="711775"/>
            <a:ext cx="14250069" cy="2739716"/>
          </a:xfrm>
          <a:prstGeom prst="rect">
            <a:avLst/>
          </a:prstGeom>
        </p:spPr>
        <p:txBody>
          <a:bodyPr/>
          <a:lstStyle>
            <a:lvl1pPr defTabSz="2267655">
              <a:defRPr sz="7812" spc="-156"/>
            </a:lvl1pPr>
          </a:lstStyle>
          <a:p>
            <a:r>
              <a:rPr dirty="0"/>
              <a:t>What happens when the player completes all of the levels?</a:t>
            </a:r>
          </a:p>
        </p:txBody>
      </p:sp>
      <p:sp>
        <p:nvSpPr>
          <p:cNvPr id="252" name="At the moment, as long as the probe doesn’t hit the edge of the stage, the game never ends!…"/>
          <p:cNvSpPr txBox="1">
            <a:spLocks noGrp="1"/>
          </p:cNvSpPr>
          <p:nvPr>
            <p:ph type="body" idx="1"/>
          </p:nvPr>
        </p:nvSpPr>
        <p:spPr>
          <a:xfrm>
            <a:off x="1206500" y="3215188"/>
            <a:ext cx="12923618" cy="7930184"/>
          </a:xfrm>
          <a:prstGeom prst="rect">
            <a:avLst/>
          </a:prstGeom>
        </p:spPr>
        <p:txBody>
          <a:bodyPr/>
          <a:lstStyle/>
          <a:p>
            <a:r>
              <a:t>At the moment, as long as the probe doesn’t hit the edge of the stage, the game never ends!</a:t>
            </a:r>
          </a:p>
          <a:p>
            <a:r>
              <a:t>Watch the video here to find out how to change the stage background to a ‘well done’ message when the player has sent the probe successfully to all eight planets - </a:t>
            </a:r>
            <a:r>
              <a:rPr u="sng">
                <a:hlinkClick r:id="rId3"/>
              </a:rPr>
              <a:t>https://youtu.be/PuEVDkZJGzc</a:t>
            </a:r>
          </a:p>
        </p:txBody>
      </p:sp>
      <p:sp>
        <p:nvSpPr>
          <p:cNvPr id="2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254" name="Screenshot 2020-09-10 at 14.36.31.png" descr="Screenshot 2020-09-10 at 14.36.31.png"/>
          <p:cNvPicPr>
            <a:picLocks noChangeAspect="1"/>
          </p:cNvPicPr>
          <p:nvPr/>
        </p:nvPicPr>
        <p:blipFill>
          <a:blip r:embed="rId4"/>
          <a:stretch>
            <a:fillRect/>
          </a:stretch>
        </p:blipFill>
        <p:spPr>
          <a:xfrm>
            <a:off x="17313091" y="7180280"/>
            <a:ext cx="4974233" cy="3744048"/>
          </a:xfrm>
          <a:prstGeom prst="rect">
            <a:avLst/>
          </a:prstGeom>
          <a:ln w="12700">
            <a:miter lim="400000"/>
          </a:ln>
        </p:spPr>
      </p:pic>
      <p:sp>
        <p:nvSpPr>
          <p:cNvPr id="255"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256" name="9. What happens if the probe successfully reaches all eight planets?"/>
          <p:cNvSpPr/>
          <p:nvPr/>
        </p:nvSpPr>
        <p:spPr>
          <a:xfrm>
            <a:off x="15906170" y="3529727"/>
            <a:ext cx="7788076" cy="3396003"/>
          </a:xfrm>
          <a:prstGeom prst="roundRect">
            <a:avLst>
              <a:gd name="adj" fmla="val 8738"/>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0" tIns="304800" rIns="304800" bIns="304800" anchor="ctr"/>
          <a:lstStyle>
            <a:lvl1pPr defTabSz="825500">
              <a:defRPr sz="4700">
                <a:solidFill>
                  <a:srgbClr val="FFFFFF"/>
                </a:solidFill>
                <a:latin typeface="Helvetica Neue Medium"/>
                <a:ea typeface="Helvetica Neue Medium"/>
                <a:cs typeface="Helvetica Neue Medium"/>
                <a:sym typeface="Helvetica Neue Medium"/>
              </a:defRPr>
            </a:lvl1pPr>
          </a:lstStyle>
          <a:p>
            <a:r>
              <a:t>9. What happens if the probe successfully reaches all eight planets?</a:t>
            </a:r>
          </a:p>
        </p:txBody>
      </p:sp>
      <p:sp>
        <p:nvSpPr>
          <p:cNvPr id="8" name="Rectangle 7">
            <a:extLst>
              <a:ext uri="{FF2B5EF4-FFF2-40B4-BE49-F238E27FC236}">
                <a16:creationId xmlns:a16="http://schemas.microsoft.com/office/drawing/2014/main" id="{6C1996C8-42B9-EB43-AA35-6FC095A660F8}"/>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261" name="Creating a well done message - algorithms"/>
          <p:cNvSpPr txBox="1">
            <a:spLocks noGrp="1"/>
          </p:cNvSpPr>
          <p:nvPr>
            <p:ph type="title" idx="4294967295"/>
          </p:nvPr>
        </p:nvSpPr>
        <p:spPr>
          <a:xfrm>
            <a:off x="15951037" y="4575566"/>
            <a:ext cx="7218362" cy="4735513"/>
          </a:xfrm>
          <a:prstGeom prst="rect">
            <a:avLst/>
          </a:prstGeom>
          <a:solidFill>
            <a:srgbClr val="FFFFFF"/>
          </a:solidFill>
          <a:ln w="139700">
            <a:solidFill>
              <a:srgbClr val="000000"/>
            </a:solidFill>
          </a:ln>
        </p:spPr>
        <p:txBody>
          <a:bodyPr lIns="152400" tIns="152400" rIns="152400" bIns="152400" anchor="ctr"/>
          <a:lstStyle>
            <a:lvl1pPr algn="ctr" defTabSz="2365188">
              <a:defRPr sz="8148" spc="-162"/>
            </a:lvl1pPr>
          </a:lstStyle>
          <a:p>
            <a:r>
              <a:t>Creating a well done message - algorithms</a:t>
            </a:r>
          </a:p>
        </p:txBody>
      </p:sp>
      <p:pic>
        <p:nvPicPr>
          <p:cNvPr id="259" name="viking one.png" descr="viking one.png"/>
          <p:cNvPicPr>
            <a:picLocks noChangeAspect="1"/>
          </p:cNvPicPr>
          <p:nvPr/>
        </p:nvPicPr>
        <p:blipFill>
          <a:blip r:embed="rId3"/>
          <a:stretch>
            <a:fillRect/>
          </a:stretch>
        </p:blipFill>
        <p:spPr>
          <a:xfrm>
            <a:off x="2266746" y="314380"/>
            <a:ext cx="2418344" cy="2418343"/>
          </a:xfrm>
          <a:prstGeom prst="rect">
            <a:avLst/>
          </a:prstGeom>
          <a:ln w="12700">
            <a:miter lim="400000"/>
          </a:ln>
        </p:spPr>
      </p:pic>
      <p:sp>
        <p:nvSpPr>
          <p:cNvPr id="260" name="Line"/>
          <p:cNvSpPr/>
          <p:nvPr/>
        </p:nvSpPr>
        <p:spPr>
          <a:xfrm>
            <a:off x="3473201" y="2844330"/>
            <a:ext cx="5739" cy="926128"/>
          </a:xfrm>
          <a:prstGeom prst="line">
            <a:avLst/>
          </a:prstGeom>
          <a:ln w="127000">
            <a:solidFill>
              <a:schemeClr val="accent1">
                <a:lumOff val="-13575"/>
              </a:schemeClr>
            </a:solidFill>
            <a:miter lim="400000"/>
            <a:tailEnd type="triangle"/>
          </a:ln>
        </p:spPr>
        <p:txBody>
          <a:bodyPr lIns="50800" tIns="50800" rIns="50800" bIns="50800" anchor="ctr"/>
          <a:lstStyle/>
          <a:p>
            <a:endParaRPr/>
          </a:p>
        </p:txBody>
      </p:sp>
      <p:pic>
        <p:nvPicPr>
          <p:cNvPr id="262" name="Screenshot 2020-09-10 at 14.38.49.png" descr="Screenshot 2020-09-10 at 14.38.49.png"/>
          <p:cNvPicPr>
            <a:picLocks noChangeAspect="1"/>
          </p:cNvPicPr>
          <p:nvPr/>
        </p:nvPicPr>
        <p:blipFill>
          <a:blip r:embed="rId4"/>
          <a:stretch>
            <a:fillRect/>
          </a:stretch>
        </p:blipFill>
        <p:spPr>
          <a:xfrm>
            <a:off x="1085109" y="3881672"/>
            <a:ext cx="4781619" cy="7325967"/>
          </a:xfrm>
          <a:prstGeom prst="rect">
            <a:avLst/>
          </a:prstGeom>
          <a:ln w="12700">
            <a:miter lim="400000"/>
          </a:ln>
        </p:spPr>
      </p:pic>
      <p:pic>
        <p:nvPicPr>
          <p:cNvPr id="263" name="Screenshot 2020-09-10 at 14.40.01.png" descr="Screenshot 2020-09-10 at 14.40.01.png"/>
          <p:cNvPicPr>
            <a:picLocks noChangeAspect="1"/>
          </p:cNvPicPr>
          <p:nvPr/>
        </p:nvPicPr>
        <p:blipFill>
          <a:blip r:embed="rId5"/>
          <a:stretch>
            <a:fillRect/>
          </a:stretch>
        </p:blipFill>
        <p:spPr>
          <a:xfrm>
            <a:off x="11099448" y="540279"/>
            <a:ext cx="2928118" cy="3247022"/>
          </a:xfrm>
          <a:prstGeom prst="rect">
            <a:avLst/>
          </a:prstGeom>
          <a:ln w="12700">
            <a:miter lim="400000"/>
          </a:ln>
        </p:spPr>
      </p:pic>
      <p:sp>
        <p:nvSpPr>
          <p:cNvPr id="264" name="Rectangle"/>
          <p:cNvSpPr/>
          <p:nvPr/>
        </p:nvSpPr>
        <p:spPr>
          <a:xfrm>
            <a:off x="1214601" y="8641999"/>
            <a:ext cx="4407476" cy="2439872"/>
          </a:xfrm>
          <a:prstGeom prst="rect">
            <a:avLst/>
          </a:prstGeom>
          <a:ln w="1270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5" name="Line"/>
          <p:cNvSpPr/>
          <p:nvPr/>
        </p:nvSpPr>
        <p:spPr>
          <a:xfrm>
            <a:off x="12189283" y="4112502"/>
            <a:ext cx="5739" cy="926128"/>
          </a:xfrm>
          <a:prstGeom prst="line">
            <a:avLst/>
          </a:prstGeom>
          <a:ln w="127000">
            <a:solidFill>
              <a:schemeClr val="accent1">
                <a:lumOff val="-13575"/>
              </a:schemeClr>
            </a:solidFill>
            <a:miter lim="400000"/>
            <a:tailEnd type="triangle"/>
          </a:ln>
        </p:spPr>
        <p:txBody>
          <a:bodyPr lIns="50800" tIns="50800" rIns="50800" bIns="50800" anchor="ctr"/>
          <a:lstStyle/>
          <a:p>
            <a:endParaRPr/>
          </a:p>
        </p:txBody>
      </p:sp>
      <p:pic>
        <p:nvPicPr>
          <p:cNvPr id="266" name="Screenshot 2020-09-10 at 14.41.04.png" descr="Screenshot 2020-09-10 at 14.41.04.png"/>
          <p:cNvPicPr>
            <a:picLocks noChangeAspect="1"/>
          </p:cNvPicPr>
          <p:nvPr/>
        </p:nvPicPr>
        <p:blipFill>
          <a:blip r:embed="rId6"/>
          <a:stretch>
            <a:fillRect/>
          </a:stretch>
        </p:blipFill>
        <p:spPr>
          <a:xfrm>
            <a:off x="9344417" y="5841555"/>
            <a:ext cx="5695166" cy="3406201"/>
          </a:xfrm>
          <a:prstGeom prst="rect">
            <a:avLst/>
          </a:prstGeom>
          <a:ln w="12700">
            <a:miter lim="400000"/>
          </a:ln>
        </p:spPr>
      </p:pic>
      <p:sp>
        <p:nvSpPr>
          <p:cNvPr id="267"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12" name="Rectangle 11">
            <a:extLst>
              <a:ext uri="{FF2B5EF4-FFF2-40B4-BE49-F238E27FC236}">
                <a16:creationId xmlns:a16="http://schemas.microsoft.com/office/drawing/2014/main" id="{DF098FCD-C66C-0342-96A1-0DF304945DF3}"/>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ession 1: Getting started!"/>
          <p:cNvSpPr txBox="1">
            <a:spLocks noGrp="1"/>
          </p:cNvSpPr>
          <p:nvPr>
            <p:ph type="title"/>
          </p:nvPr>
        </p:nvSpPr>
        <p:spPr>
          <a:xfrm>
            <a:off x="393748" y="256167"/>
            <a:ext cx="17779952" cy="10801117"/>
          </a:xfrm>
          <a:prstGeom prst="rect">
            <a:avLst/>
          </a:prstGeom>
        </p:spPr>
        <p:txBody>
          <a:bodyPr>
            <a:noAutofit/>
          </a:bodyPr>
          <a:lstStyle/>
          <a:p>
            <a:pPr>
              <a:lnSpc>
                <a:spcPct val="100000"/>
              </a:lnSpc>
            </a:pPr>
            <a:r>
              <a:rPr lang="en-GB" sz="3600" dirty="0">
                <a:solidFill>
                  <a:srgbClr val="002060"/>
                </a:solidFill>
              </a:rPr>
              <a:t>Disclaimer</a:t>
            </a:r>
            <a:r>
              <a:rPr lang="en-GB" sz="3600" b="0" dirty="0">
                <a:solidFill>
                  <a:srgbClr val="002060"/>
                </a:solidFill>
              </a:rPr>
              <a:t>: Included in this project are links to YouTube videos and other websites selected to support learning outcomes for students. These links and media have been checked for their suitability at the time of publication.</a:t>
            </a:r>
            <a:br>
              <a:rPr lang="en-GB" sz="3600" b="0" dirty="0">
                <a:solidFill>
                  <a:srgbClr val="002060"/>
                </a:solidFill>
              </a:rPr>
            </a:br>
            <a:br>
              <a:rPr lang="en-GB" sz="3600" b="0" dirty="0">
                <a:solidFill>
                  <a:srgbClr val="002060"/>
                </a:solidFill>
              </a:rPr>
            </a:br>
            <a:r>
              <a:rPr lang="en-GB" sz="3600" b="0" dirty="0">
                <a:solidFill>
                  <a:srgbClr val="002060"/>
                </a:solidFill>
              </a:rPr>
              <a:t>The RAF and Hyett Education are not responsible for the content of any additional media or webpages shared by publishers, and do not endorse any services or products that they sell.</a:t>
            </a:r>
            <a:br>
              <a:rPr lang="en-GB" sz="3600" b="0" dirty="0">
                <a:solidFill>
                  <a:srgbClr val="002060"/>
                </a:solidFill>
              </a:rPr>
            </a:br>
            <a:br>
              <a:rPr lang="en-GB" sz="3600" b="0" dirty="0">
                <a:solidFill>
                  <a:srgbClr val="002060"/>
                </a:solidFill>
              </a:rPr>
            </a:br>
            <a:r>
              <a:rPr lang="en-GB" sz="3600" b="0" dirty="0">
                <a:solidFill>
                  <a:srgbClr val="002060"/>
                </a:solidFill>
              </a:rPr>
              <a:t>The RAF and Hyett Education are also not responsible for, and do not endorse, any adverts, comments or links appearing alongside or within media, including any associated with video materials on YouTube. We recommend that YouTube is used in a ‘logged out’ state, to minimise the risk that any advertisements that are shown are associated with the previous viewing history of the PC or facilitator that is leading the session. For information on signing in and out of YouTube, visit </a:t>
            </a:r>
            <a:r>
              <a:rPr lang="en-GB" sz="3600" dirty="0">
                <a:solidFill>
                  <a:srgbClr val="002060"/>
                </a:solidFill>
              </a:rPr>
              <a:t>https://</a:t>
            </a:r>
            <a:r>
              <a:rPr lang="en-GB" sz="3600" dirty="0" err="1">
                <a:solidFill>
                  <a:srgbClr val="002060"/>
                </a:solidFill>
              </a:rPr>
              <a:t>support.google.com</a:t>
            </a:r>
            <a:r>
              <a:rPr lang="en-GB" sz="3600" dirty="0">
                <a:solidFill>
                  <a:srgbClr val="002060"/>
                </a:solidFill>
              </a:rPr>
              <a:t>/</a:t>
            </a:r>
            <a:r>
              <a:rPr lang="en-GB" sz="3600" dirty="0" err="1">
                <a:solidFill>
                  <a:srgbClr val="002060"/>
                </a:solidFill>
              </a:rPr>
              <a:t>youtube</a:t>
            </a:r>
            <a:r>
              <a:rPr lang="en-GB" sz="3600" dirty="0">
                <a:solidFill>
                  <a:srgbClr val="002060"/>
                </a:solidFill>
              </a:rPr>
              <a:t>/answer/3802431</a:t>
            </a:r>
            <a:r>
              <a:rPr lang="en-GB" sz="3600" b="0" dirty="0">
                <a:solidFill>
                  <a:srgbClr val="002060"/>
                </a:solidFill>
              </a:rPr>
              <a:t> </a:t>
            </a:r>
            <a:br>
              <a:rPr lang="en-GB" sz="3600" b="0" dirty="0">
                <a:solidFill>
                  <a:srgbClr val="002060"/>
                </a:solidFill>
              </a:rPr>
            </a:br>
            <a:br>
              <a:rPr lang="en-GB" sz="3600" b="0" dirty="0">
                <a:solidFill>
                  <a:srgbClr val="002060"/>
                </a:solidFill>
              </a:rPr>
            </a:br>
            <a:r>
              <a:rPr lang="en-GB" sz="3600" b="0" dirty="0">
                <a:solidFill>
                  <a:srgbClr val="002060"/>
                </a:solidFill>
              </a:rPr>
              <a:t>The content of third-party links may change over time. We recommend that project facilitators carefully review media and third-party links before sharing them with students.</a:t>
            </a:r>
            <a:endParaRPr sz="3600" b="0" dirty="0">
              <a:solidFill>
                <a:srgbClr val="002060"/>
              </a:solidFill>
            </a:endParaRPr>
          </a:p>
        </p:txBody>
      </p:sp>
      <p:sp>
        <p:nvSpPr>
          <p:cNvPr id="163" name="Slide Number"/>
          <p:cNvSpPr txBox="1">
            <a:spLocks noGrp="1"/>
          </p:cNvSpPr>
          <p:nvPr>
            <p:ph type="sldNum" sz="quarter" idx="2"/>
          </p:nvPr>
        </p:nvSpPr>
        <p:spPr>
          <a:xfrm>
            <a:off x="12065050" y="13085233"/>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4" name="hyett_education.png" descr="hyett_education.png">
            <a:extLst>
              <a:ext uri="{FF2B5EF4-FFF2-40B4-BE49-F238E27FC236}">
                <a16:creationId xmlns:a16="http://schemas.microsoft.com/office/drawing/2014/main" id="{5A52AA9A-8136-0041-A43E-2441D13360CA}"/>
              </a:ext>
            </a:extLst>
          </p:cNvPr>
          <p:cNvPicPr>
            <a:picLocks noChangeAspect="1"/>
          </p:cNvPicPr>
          <p:nvPr/>
        </p:nvPicPr>
        <p:blipFill>
          <a:blip r:embed="rId2"/>
          <a:stretch>
            <a:fillRect/>
          </a:stretch>
        </p:blipFill>
        <p:spPr>
          <a:xfrm>
            <a:off x="20219870" y="6306492"/>
            <a:ext cx="2637481" cy="2637483"/>
          </a:xfrm>
          <a:prstGeom prst="rect">
            <a:avLst/>
          </a:prstGeom>
          <a:ln w="12700">
            <a:miter lim="400000"/>
          </a:ln>
        </p:spPr>
      </p:pic>
      <p:pic>
        <p:nvPicPr>
          <p:cNvPr id="5" name="RAF.png" descr="RAF.png">
            <a:extLst>
              <a:ext uri="{FF2B5EF4-FFF2-40B4-BE49-F238E27FC236}">
                <a16:creationId xmlns:a16="http://schemas.microsoft.com/office/drawing/2014/main" id="{6BEB4F11-BBD6-6E4B-91A5-8FC5C608B5EF}"/>
              </a:ext>
            </a:extLst>
          </p:cNvPr>
          <p:cNvPicPr>
            <a:picLocks noChangeAspect="1"/>
          </p:cNvPicPr>
          <p:nvPr/>
        </p:nvPicPr>
        <p:blipFill>
          <a:blip r:embed="rId3"/>
          <a:stretch>
            <a:fillRect/>
          </a:stretch>
        </p:blipFill>
        <p:spPr>
          <a:xfrm>
            <a:off x="18562619" y="1491110"/>
            <a:ext cx="5080451" cy="2231099"/>
          </a:xfrm>
          <a:prstGeom prst="rect">
            <a:avLst/>
          </a:prstGeom>
          <a:ln w="12700">
            <a:miter lim="400000"/>
          </a:ln>
        </p:spPr>
      </p:pic>
    </p:spTree>
    <p:extLst>
      <p:ext uri="{BB962C8B-B14F-4D97-AF65-F5344CB8AC3E}">
        <p14:creationId xmlns:p14="http://schemas.microsoft.com/office/powerpoint/2010/main" val="204120539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Adding a timer"/>
          <p:cNvSpPr txBox="1">
            <a:spLocks noGrp="1"/>
          </p:cNvSpPr>
          <p:nvPr>
            <p:ph type="title"/>
          </p:nvPr>
        </p:nvSpPr>
        <p:spPr>
          <a:xfrm>
            <a:off x="1206498" y="405410"/>
            <a:ext cx="21971004" cy="2557147"/>
          </a:xfrm>
          <a:prstGeom prst="rect">
            <a:avLst/>
          </a:prstGeom>
        </p:spPr>
        <p:txBody>
          <a:bodyPr/>
          <a:lstStyle/>
          <a:p>
            <a:r>
              <a:t>Adding a timer</a:t>
            </a:r>
          </a:p>
        </p:txBody>
      </p:sp>
      <p:sp>
        <p:nvSpPr>
          <p:cNvPr id="2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271" name="Adding a timer allows players to compete against one another to see who can finish the game most quickly!…"/>
          <p:cNvSpPr txBox="1">
            <a:spLocks noGrp="1"/>
          </p:cNvSpPr>
          <p:nvPr>
            <p:ph type="subTitle" sz="half" idx="4294967295"/>
          </p:nvPr>
        </p:nvSpPr>
        <p:spPr>
          <a:xfrm>
            <a:off x="1035333" y="3244544"/>
            <a:ext cx="12923838" cy="7929562"/>
          </a:xfrm>
          <a:prstGeom prst="rect">
            <a:avLst/>
          </a:prstGeom>
        </p:spPr>
        <p:txBody>
          <a:bodyPr/>
          <a:lstStyle/>
          <a:p>
            <a:r>
              <a:rPr dirty="0"/>
              <a:t>Adding a timer allows players to compete against one another to see who can finish the game most quickly!</a:t>
            </a:r>
          </a:p>
          <a:p>
            <a:r>
              <a:rPr dirty="0"/>
              <a:t>Watch the video here to find out how to </a:t>
            </a:r>
            <a:r>
              <a:rPr b="1" dirty="0"/>
              <a:t>create a timer</a:t>
            </a:r>
            <a:r>
              <a:rPr dirty="0"/>
              <a:t> - </a:t>
            </a:r>
            <a:r>
              <a:rPr u="sng" dirty="0">
                <a:hlinkClick r:id="rId3"/>
              </a:rPr>
              <a:t>https://youtu.be/tx0Ohc2m21A</a:t>
            </a:r>
          </a:p>
        </p:txBody>
      </p:sp>
      <p:pic>
        <p:nvPicPr>
          <p:cNvPr id="272" name="Screenshot 2020-09-10 at 14.42.09.png" descr="Screenshot 2020-09-10 at 14.42.09.png"/>
          <p:cNvPicPr>
            <a:picLocks noChangeAspect="1"/>
          </p:cNvPicPr>
          <p:nvPr/>
        </p:nvPicPr>
        <p:blipFill>
          <a:blip r:embed="rId4"/>
          <a:stretch>
            <a:fillRect/>
          </a:stretch>
        </p:blipFill>
        <p:spPr>
          <a:xfrm>
            <a:off x="16574219" y="8413190"/>
            <a:ext cx="7013736" cy="1977277"/>
          </a:xfrm>
          <a:prstGeom prst="rect">
            <a:avLst/>
          </a:prstGeom>
          <a:ln w="12700">
            <a:miter lim="400000"/>
          </a:ln>
        </p:spPr>
      </p:pic>
      <p:sp>
        <p:nvSpPr>
          <p:cNvPr id="273"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274" name="8. What happens to the timer as the game is played?"/>
          <p:cNvSpPr/>
          <p:nvPr/>
        </p:nvSpPr>
        <p:spPr>
          <a:xfrm>
            <a:off x="15741477" y="3650584"/>
            <a:ext cx="7904218" cy="3879391"/>
          </a:xfrm>
          <a:prstGeom prst="roundRect">
            <a:avLst>
              <a:gd name="adj" fmla="val 7649"/>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0" tIns="304800" rIns="304800" bIns="304800" anchor="ctr"/>
          <a:lstStyle>
            <a:lvl1pPr defTabSz="825500">
              <a:defRPr sz="4700">
                <a:solidFill>
                  <a:srgbClr val="FFFFFF"/>
                </a:solidFill>
                <a:latin typeface="Helvetica Neue Medium"/>
                <a:ea typeface="Helvetica Neue Medium"/>
                <a:cs typeface="Helvetica Neue Medium"/>
                <a:sym typeface="Helvetica Neue Medium"/>
              </a:defRPr>
            </a:lvl1pPr>
          </a:lstStyle>
          <a:p>
            <a:r>
              <a:t>8. What happens to the timer as the game is played?</a:t>
            </a:r>
          </a:p>
        </p:txBody>
      </p:sp>
      <p:sp>
        <p:nvSpPr>
          <p:cNvPr id="8" name="Rectangle 7">
            <a:extLst>
              <a:ext uri="{FF2B5EF4-FFF2-40B4-BE49-F238E27FC236}">
                <a16:creationId xmlns:a16="http://schemas.microsoft.com/office/drawing/2014/main" id="{7565FC85-F6D2-544D-A7E3-603B7065215A}"/>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279" name="Adding a timer…"/>
          <p:cNvSpPr txBox="1">
            <a:spLocks noGrp="1"/>
          </p:cNvSpPr>
          <p:nvPr>
            <p:ph type="title" idx="4294967295"/>
          </p:nvPr>
        </p:nvSpPr>
        <p:spPr>
          <a:xfrm>
            <a:off x="1041010" y="917426"/>
            <a:ext cx="7794625" cy="2744788"/>
          </a:xfrm>
          <a:prstGeom prst="rect">
            <a:avLst/>
          </a:prstGeom>
          <a:solidFill>
            <a:srgbClr val="FFFFFF"/>
          </a:solidFill>
          <a:ln w="139700">
            <a:solidFill>
              <a:srgbClr val="000000"/>
            </a:solidFill>
          </a:ln>
        </p:spPr>
        <p:txBody>
          <a:bodyPr lIns="152400" tIns="152400" rIns="152400" bIns="152400" anchor="ctr"/>
          <a:lstStyle/>
          <a:p>
            <a:pPr algn="ctr" defTabSz="2413955">
              <a:defRPr sz="8316" spc="-166"/>
            </a:pPr>
            <a:r>
              <a:t>Adding a timer</a:t>
            </a:r>
          </a:p>
          <a:p>
            <a:pPr algn="ctr" defTabSz="2413955">
              <a:defRPr sz="8316" spc="-166"/>
            </a:pPr>
            <a:r>
              <a:t>algorithms</a:t>
            </a:r>
          </a:p>
        </p:txBody>
      </p:sp>
      <p:pic>
        <p:nvPicPr>
          <p:cNvPr id="277" name="viking one.png" descr="viking one.png"/>
          <p:cNvPicPr>
            <a:picLocks noChangeAspect="1"/>
          </p:cNvPicPr>
          <p:nvPr/>
        </p:nvPicPr>
        <p:blipFill>
          <a:blip r:embed="rId3"/>
          <a:stretch>
            <a:fillRect/>
          </a:stretch>
        </p:blipFill>
        <p:spPr>
          <a:xfrm>
            <a:off x="11816755" y="542651"/>
            <a:ext cx="2418343" cy="2418343"/>
          </a:xfrm>
          <a:prstGeom prst="rect">
            <a:avLst/>
          </a:prstGeom>
          <a:ln w="12700">
            <a:miter lim="400000"/>
          </a:ln>
        </p:spPr>
      </p:pic>
      <p:sp>
        <p:nvSpPr>
          <p:cNvPr id="278" name="Line"/>
          <p:cNvSpPr/>
          <p:nvPr/>
        </p:nvSpPr>
        <p:spPr>
          <a:xfrm>
            <a:off x="13023210" y="3591977"/>
            <a:ext cx="5739" cy="926127"/>
          </a:xfrm>
          <a:prstGeom prst="line">
            <a:avLst/>
          </a:prstGeom>
          <a:ln w="127000">
            <a:solidFill>
              <a:schemeClr val="accent1">
                <a:lumOff val="-13575"/>
              </a:schemeClr>
            </a:solidFill>
            <a:miter lim="400000"/>
            <a:tailEnd type="triangle"/>
          </a:ln>
        </p:spPr>
        <p:txBody>
          <a:bodyPr lIns="50800" tIns="50800" rIns="50800" bIns="50800" anchor="ctr"/>
          <a:lstStyle/>
          <a:p>
            <a:endParaRPr/>
          </a:p>
        </p:txBody>
      </p:sp>
      <p:pic>
        <p:nvPicPr>
          <p:cNvPr id="280" name="Screenshot 2020-09-10 at 15.04.21.png" descr="Screenshot 2020-09-10 at 15.04.21.png"/>
          <p:cNvPicPr>
            <a:picLocks noChangeAspect="1"/>
          </p:cNvPicPr>
          <p:nvPr/>
        </p:nvPicPr>
        <p:blipFill>
          <a:blip r:embed="rId4"/>
          <a:stretch>
            <a:fillRect/>
          </a:stretch>
        </p:blipFill>
        <p:spPr>
          <a:xfrm>
            <a:off x="9629530" y="4875100"/>
            <a:ext cx="6792793" cy="6270271"/>
          </a:xfrm>
          <a:prstGeom prst="rect">
            <a:avLst/>
          </a:prstGeom>
          <a:ln w="12700">
            <a:miter lim="400000"/>
          </a:ln>
        </p:spPr>
      </p:pic>
      <p:sp>
        <p:nvSpPr>
          <p:cNvPr id="281"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8" name="Rectangle 7">
            <a:extLst>
              <a:ext uri="{FF2B5EF4-FFF2-40B4-BE49-F238E27FC236}">
                <a16:creationId xmlns:a16="http://schemas.microsoft.com/office/drawing/2014/main" id="{74EC765C-9A81-E34A-B8F4-75B31B9A05CB}"/>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What is wrong with many famous movie scenes set in outer space?"/>
          <p:cNvSpPr txBox="1">
            <a:spLocks noGrp="1"/>
          </p:cNvSpPr>
          <p:nvPr>
            <p:ph type="title"/>
          </p:nvPr>
        </p:nvSpPr>
        <p:spPr>
          <a:xfrm>
            <a:off x="1206500" y="1079500"/>
            <a:ext cx="15721490" cy="2424148"/>
          </a:xfrm>
          <a:prstGeom prst="rect">
            <a:avLst/>
          </a:prstGeom>
        </p:spPr>
        <p:txBody>
          <a:bodyPr/>
          <a:lstStyle>
            <a:lvl1pPr defTabSz="2316421">
              <a:defRPr sz="7979" spc="-159"/>
            </a:lvl1pPr>
          </a:lstStyle>
          <a:p>
            <a:r>
              <a:t>What is wrong with many famous movie scenes set in outer space?</a:t>
            </a:r>
          </a:p>
        </p:txBody>
      </p:sp>
      <p:sp>
        <p:nvSpPr>
          <p:cNvPr id="284" name="A famous movie scene - https://youtu.be/5p0IP-FVG2I…"/>
          <p:cNvSpPr txBox="1">
            <a:spLocks noGrp="1"/>
          </p:cNvSpPr>
          <p:nvPr>
            <p:ph type="body" idx="1"/>
          </p:nvPr>
        </p:nvSpPr>
        <p:spPr>
          <a:xfrm>
            <a:off x="1206500" y="3880813"/>
            <a:ext cx="14796781" cy="7264559"/>
          </a:xfrm>
          <a:prstGeom prst="rect">
            <a:avLst/>
          </a:prstGeom>
        </p:spPr>
        <p:txBody>
          <a:bodyPr/>
          <a:lstStyle/>
          <a:p>
            <a:pPr marL="381000" indent="-381000">
              <a:defRPr sz="6800"/>
            </a:pPr>
            <a:r>
              <a:rPr b="1" dirty="0"/>
              <a:t>A famous movie scene</a:t>
            </a:r>
            <a:r>
              <a:rPr dirty="0"/>
              <a:t> - </a:t>
            </a:r>
            <a:r>
              <a:rPr lang="en-GB" u="sng" dirty="0">
                <a:hlinkClick r:id="rId3"/>
              </a:rPr>
              <a:t>https://youtu.be/5p0IP-FVG2I?t=2m13s</a:t>
            </a:r>
            <a:endParaRPr u="sng" dirty="0">
              <a:hlinkClick r:id="rId4"/>
            </a:endParaRPr>
          </a:p>
          <a:p>
            <a:pPr marL="381000" indent="-381000">
              <a:defRPr sz="6800"/>
            </a:pPr>
            <a:r>
              <a:rPr dirty="0"/>
              <a:t>What is wrong with the science in this scene, especially when the planet explodes?</a:t>
            </a:r>
          </a:p>
        </p:txBody>
      </p:sp>
      <p:sp>
        <p:nvSpPr>
          <p:cNvPr id="2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86" name="Discuss"/>
          <p:cNvSpPr/>
          <p:nvPr/>
        </p:nvSpPr>
        <p:spPr>
          <a:xfrm>
            <a:off x="18960992" y="1298919"/>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pic>
        <p:nvPicPr>
          <p:cNvPr id="287" name="Image" descr="Image"/>
          <p:cNvPicPr>
            <a:picLocks noChangeAspect="1"/>
          </p:cNvPicPr>
          <p:nvPr/>
        </p:nvPicPr>
        <p:blipFill>
          <a:blip r:embed="rId5"/>
          <a:stretch>
            <a:fillRect/>
          </a:stretch>
        </p:blipFill>
        <p:spPr>
          <a:xfrm>
            <a:off x="16927684" y="4634658"/>
            <a:ext cx="6924277" cy="4446684"/>
          </a:xfrm>
          <a:prstGeom prst="rect">
            <a:avLst/>
          </a:prstGeom>
          <a:ln w="12700">
            <a:miter lim="400000"/>
          </a:ln>
        </p:spPr>
      </p:pic>
      <p:sp>
        <p:nvSpPr>
          <p:cNvPr id="7" name="Rectangle 6">
            <a:extLst>
              <a:ext uri="{FF2B5EF4-FFF2-40B4-BE49-F238E27FC236}">
                <a16:creationId xmlns:a16="http://schemas.microsoft.com/office/drawing/2014/main" id="{9B29ECFB-2692-1548-8187-733A7538DB80}"/>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What is wrong with many famous movie scenes set in outer space?"/>
          <p:cNvSpPr txBox="1">
            <a:spLocks noGrp="1"/>
          </p:cNvSpPr>
          <p:nvPr>
            <p:ph type="title"/>
          </p:nvPr>
        </p:nvSpPr>
        <p:spPr>
          <a:xfrm>
            <a:off x="1206500" y="1079500"/>
            <a:ext cx="15721490" cy="2424148"/>
          </a:xfrm>
          <a:prstGeom prst="rect">
            <a:avLst/>
          </a:prstGeom>
        </p:spPr>
        <p:txBody>
          <a:bodyPr/>
          <a:lstStyle>
            <a:lvl1pPr defTabSz="2316421">
              <a:defRPr sz="7979" spc="-159"/>
            </a:lvl1pPr>
          </a:lstStyle>
          <a:p>
            <a:r>
              <a:t>What is wrong with many famous movie scenes set in outer space?</a:t>
            </a:r>
          </a:p>
        </p:txBody>
      </p:sp>
      <p:sp>
        <p:nvSpPr>
          <p:cNvPr id="290" name="There is no sound in space!…"/>
          <p:cNvSpPr txBox="1">
            <a:spLocks noGrp="1"/>
          </p:cNvSpPr>
          <p:nvPr>
            <p:ph type="body" idx="1"/>
          </p:nvPr>
        </p:nvSpPr>
        <p:spPr>
          <a:xfrm>
            <a:off x="1206500" y="3880813"/>
            <a:ext cx="13237554" cy="7264559"/>
          </a:xfrm>
          <a:prstGeom prst="rect">
            <a:avLst/>
          </a:prstGeom>
        </p:spPr>
        <p:txBody>
          <a:bodyPr/>
          <a:lstStyle/>
          <a:p>
            <a:pPr marL="323850" indent="-323850" defTabSz="701675">
              <a:spcBef>
                <a:spcPts val="1300"/>
              </a:spcBef>
              <a:defRPr sz="4420"/>
            </a:pPr>
            <a:r>
              <a:t>There is </a:t>
            </a:r>
            <a:r>
              <a:rPr b="1"/>
              <a:t>no sound in space!</a:t>
            </a:r>
          </a:p>
          <a:p>
            <a:pPr marL="323850" indent="-323850" defTabSz="701675">
              <a:spcBef>
                <a:spcPts val="1300"/>
              </a:spcBef>
              <a:defRPr sz="4420"/>
            </a:pPr>
            <a:r>
              <a:t>Sound requires a gas (like air), liquid, or solid to travel through, as sound travels by vibrating particles, which then vibrate their neighbouring particles, and so on.</a:t>
            </a:r>
          </a:p>
          <a:p>
            <a:pPr marL="323850" indent="-323850" defTabSz="701675">
              <a:spcBef>
                <a:spcPts val="1300"/>
              </a:spcBef>
              <a:defRPr sz="4420"/>
            </a:pPr>
            <a:r>
              <a:t>Outer space is an almost complete </a:t>
            </a:r>
            <a:r>
              <a:rPr b="1"/>
              <a:t>vacuum</a:t>
            </a:r>
            <a:r>
              <a:t> - there are very, very few particles. Therefore sound cannot travel through space. In the scene from ‘Star Wars: A New Hope’, the planet would have exploded in complete silence …</a:t>
            </a:r>
          </a:p>
        </p:txBody>
      </p:sp>
      <p:sp>
        <p:nvSpPr>
          <p:cNvPr id="2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92" name="Discuss"/>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pic>
        <p:nvPicPr>
          <p:cNvPr id="8" name="Image" descr="Image">
            <a:extLst>
              <a:ext uri="{FF2B5EF4-FFF2-40B4-BE49-F238E27FC236}">
                <a16:creationId xmlns:a16="http://schemas.microsoft.com/office/drawing/2014/main" id="{61C74448-31AC-1345-8C48-209696FBE4DE}"/>
              </a:ext>
            </a:extLst>
          </p:cNvPr>
          <p:cNvPicPr>
            <a:picLocks noChangeAspect="1"/>
          </p:cNvPicPr>
          <p:nvPr/>
        </p:nvPicPr>
        <p:blipFill>
          <a:blip r:embed="rId3"/>
          <a:stretch>
            <a:fillRect/>
          </a:stretch>
        </p:blipFill>
        <p:spPr>
          <a:xfrm>
            <a:off x="16418713" y="4118140"/>
            <a:ext cx="6924277" cy="4446684"/>
          </a:xfrm>
          <a:prstGeom prst="rect">
            <a:avLst/>
          </a:prstGeom>
          <a:ln w="12700">
            <a:miter lim="400000"/>
          </a:ln>
        </p:spPr>
      </p:pic>
      <p:sp>
        <p:nvSpPr>
          <p:cNvPr id="7" name="Rectangle 6">
            <a:extLst>
              <a:ext uri="{FF2B5EF4-FFF2-40B4-BE49-F238E27FC236}">
                <a16:creationId xmlns:a16="http://schemas.microsoft.com/office/drawing/2014/main" id="{22317B9B-F437-CB48-8699-3B28BE40051F}"/>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dding sound effects"/>
          <p:cNvSpPr txBox="1">
            <a:spLocks noGrp="1"/>
          </p:cNvSpPr>
          <p:nvPr>
            <p:ph type="title"/>
          </p:nvPr>
        </p:nvSpPr>
        <p:spPr>
          <a:xfrm>
            <a:off x="1206498" y="405410"/>
            <a:ext cx="14389551" cy="2557147"/>
          </a:xfrm>
          <a:prstGeom prst="rect">
            <a:avLst/>
          </a:prstGeom>
        </p:spPr>
        <p:txBody>
          <a:bodyPr>
            <a:normAutofit/>
          </a:bodyPr>
          <a:lstStyle>
            <a:lvl1pPr defTabSz="2413955">
              <a:defRPr sz="11484" spc="-229"/>
            </a:lvl1pPr>
          </a:lstStyle>
          <a:p>
            <a:r>
              <a:t>Adding sound effects</a:t>
            </a:r>
          </a:p>
        </p:txBody>
      </p:sp>
      <p:sp>
        <p:nvSpPr>
          <p:cNvPr id="2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298" name="However … we’re going to add sound effects to make our game more fun to play!…"/>
          <p:cNvSpPr txBox="1">
            <a:spLocks noGrp="1"/>
          </p:cNvSpPr>
          <p:nvPr>
            <p:ph type="subTitle" sz="half" idx="4294967295"/>
          </p:nvPr>
        </p:nvSpPr>
        <p:spPr>
          <a:xfrm>
            <a:off x="1100946" y="3294192"/>
            <a:ext cx="14185900" cy="7929562"/>
          </a:xfrm>
          <a:prstGeom prst="rect">
            <a:avLst/>
          </a:prstGeom>
        </p:spPr>
        <p:txBody>
          <a:bodyPr/>
          <a:lstStyle/>
          <a:p>
            <a:r>
              <a:rPr dirty="0"/>
              <a:t>However … we’re going to add sound effects to make our game more fun to play!</a:t>
            </a:r>
          </a:p>
          <a:p>
            <a:r>
              <a:rPr dirty="0"/>
              <a:t>Watch the video here to find out how to add sound effects - </a:t>
            </a:r>
            <a:r>
              <a:rPr u="sng" dirty="0">
                <a:hlinkClick r:id="rId3"/>
              </a:rPr>
              <a:t>https://youtu.be/CGpscewDWj8</a:t>
            </a:r>
          </a:p>
        </p:txBody>
      </p:sp>
      <p:pic>
        <p:nvPicPr>
          <p:cNvPr id="299" name="Screenshot 2020-09-10 at 14.42.09.png" descr="Screenshot 2020-09-10 at 14.42.09.png"/>
          <p:cNvPicPr>
            <a:picLocks noChangeAspect="1"/>
          </p:cNvPicPr>
          <p:nvPr/>
        </p:nvPicPr>
        <p:blipFill>
          <a:blip r:embed="rId4"/>
          <a:stretch>
            <a:fillRect/>
          </a:stretch>
        </p:blipFill>
        <p:spPr>
          <a:xfrm>
            <a:off x="16383055" y="3852583"/>
            <a:ext cx="7013736" cy="1977277"/>
          </a:xfrm>
          <a:prstGeom prst="rect">
            <a:avLst/>
          </a:prstGeom>
          <a:ln w="12700">
            <a:miter lim="400000"/>
          </a:ln>
        </p:spPr>
      </p:pic>
      <p:sp>
        <p:nvSpPr>
          <p:cNvPr id="300" name="Learn"/>
          <p:cNvSpPr/>
          <p:nvPr/>
        </p:nvSpPr>
        <p:spPr>
          <a:xfrm>
            <a:off x="19083883" y="711775"/>
            <a:ext cx="4259107" cy="1922992"/>
          </a:xfrm>
          <a:prstGeom prst="wedgeEllipseCallout">
            <a:avLst>
              <a:gd name="adj1" fmla="val -49385"/>
              <a:gd name="adj2" fmla="val 71808"/>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pic>
        <p:nvPicPr>
          <p:cNvPr id="301" name="Screenshot 2020-09-11 at 10.15.26.png" descr="Screenshot 2020-09-11 at 10.15.26.png"/>
          <p:cNvPicPr>
            <a:picLocks noChangeAspect="1"/>
          </p:cNvPicPr>
          <p:nvPr/>
        </p:nvPicPr>
        <p:blipFill>
          <a:blip r:embed="rId5"/>
          <a:srcRect l="6442" t="9876" r="8594" b="9260"/>
          <a:stretch>
            <a:fillRect/>
          </a:stretch>
        </p:blipFill>
        <p:spPr>
          <a:xfrm>
            <a:off x="16464086" y="6879382"/>
            <a:ext cx="6361223" cy="3829051"/>
          </a:xfrm>
          <a:custGeom>
            <a:avLst/>
            <a:gdLst/>
            <a:ahLst/>
            <a:cxnLst>
              <a:cxn ang="0">
                <a:pos x="wd2" y="hd2"/>
              </a:cxn>
              <a:cxn ang="5400000">
                <a:pos x="wd2" y="hd2"/>
              </a:cxn>
              <a:cxn ang="10800000">
                <a:pos x="wd2" y="hd2"/>
              </a:cxn>
              <a:cxn ang="16200000">
                <a:pos x="wd2" y="hd2"/>
              </a:cxn>
            </a:cxnLst>
            <a:rect l="0" t="0" r="r" b="b"/>
            <a:pathLst>
              <a:path w="21566" h="21600" extrusionOk="0">
                <a:moveTo>
                  <a:pt x="575" y="0"/>
                </a:moveTo>
                <a:cubicBezTo>
                  <a:pt x="261" y="0"/>
                  <a:pt x="137" y="33"/>
                  <a:pt x="78" y="130"/>
                </a:cubicBezTo>
                <a:cubicBezTo>
                  <a:pt x="11" y="242"/>
                  <a:pt x="0" y="599"/>
                  <a:pt x="0" y="2783"/>
                </a:cubicBezTo>
                <a:cubicBezTo>
                  <a:pt x="0" y="5786"/>
                  <a:pt x="-34" y="5606"/>
                  <a:pt x="555" y="5606"/>
                </a:cubicBezTo>
                <a:lnTo>
                  <a:pt x="943" y="5606"/>
                </a:lnTo>
                <a:lnTo>
                  <a:pt x="1239" y="6060"/>
                </a:lnTo>
                <a:lnTo>
                  <a:pt x="1537" y="6513"/>
                </a:lnTo>
                <a:lnTo>
                  <a:pt x="2107" y="6513"/>
                </a:lnTo>
                <a:lnTo>
                  <a:pt x="2679" y="6513"/>
                </a:lnTo>
                <a:lnTo>
                  <a:pt x="2975" y="6060"/>
                </a:lnTo>
                <a:lnTo>
                  <a:pt x="3271" y="5606"/>
                </a:lnTo>
                <a:lnTo>
                  <a:pt x="10965" y="5606"/>
                </a:lnTo>
                <a:cubicBezTo>
                  <a:pt x="18054" y="5606"/>
                  <a:pt x="18665" y="5595"/>
                  <a:pt x="18749" y="5469"/>
                </a:cubicBezTo>
                <a:cubicBezTo>
                  <a:pt x="18833" y="5343"/>
                  <a:pt x="18840" y="5149"/>
                  <a:pt x="18840" y="2796"/>
                </a:cubicBezTo>
                <a:cubicBezTo>
                  <a:pt x="18840" y="600"/>
                  <a:pt x="18829" y="242"/>
                  <a:pt x="18762" y="130"/>
                </a:cubicBezTo>
                <a:cubicBezTo>
                  <a:pt x="18692" y="13"/>
                  <a:pt x="17915" y="0"/>
                  <a:pt x="10950" y="0"/>
                </a:cubicBezTo>
                <a:lnTo>
                  <a:pt x="3216" y="0"/>
                </a:lnTo>
                <a:lnTo>
                  <a:pt x="2929" y="454"/>
                </a:lnTo>
                <a:lnTo>
                  <a:pt x="2644" y="907"/>
                </a:lnTo>
                <a:lnTo>
                  <a:pt x="2115" y="907"/>
                </a:lnTo>
                <a:lnTo>
                  <a:pt x="1587" y="907"/>
                </a:lnTo>
                <a:lnTo>
                  <a:pt x="1289" y="454"/>
                </a:lnTo>
                <a:lnTo>
                  <a:pt x="993" y="0"/>
                </a:lnTo>
                <a:lnTo>
                  <a:pt x="575" y="0"/>
                </a:lnTo>
                <a:close/>
                <a:moveTo>
                  <a:pt x="677" y="15085"/>
                </a:moveTo>
                <a:cubicBezTo>
                  <a:pt x="271" y="15093"/>
                  <a:pt x="298" y="15291"/>
                  <a:pt x="298" y="17908"/>
                </a:cubicBezTo>
                <a:cubicBezTo>
                  <a:pt x="298" y="20843"/>
                  <a:pt x="266" y="20693"/>
                  <a:pt x="873" y="20693"/>
                </a:cubicBezTo>
                <a:lnTo>
                  <a:pt x="1252" y="20693"/>
                </a:lnTo>
                <a:lnTo>
                  <a:pt x="1546" y="21148"/>
                </a:lnTo>
                <a:lnTo>
                  <a:pt x="1841" y="21600"/>
                </a:lnTo>
                <a:lnTo>
                  <a:pt x="2976" y="21600"/>
                </a:lnTo>
                <a:lnTo>
                  <a:pt x="3273" y="21148"/>
                </a:lnTo>
                <a:lnTo>
                  <a:pt x="3570" y="20693"/>
                </a:lnTo>
                <a:lnTo>
                  <a:pt x="12469" y="20693"/>
                </a:lnTo>
                <a:cubicBezTo>
                  <a:pt x="21302" y="20693"/>
                  <a:pt x="21368" y="20691"/>
                  <a:pt x="21466" y="20528"/>
                </a:cubicBezTo>
                <a:cubicBezTo>
                  <a:pt x="21561" y="20370"/>
                  <a:pt x="21566" y="20253"/>
                  <a:pt x="21566" y="17908"/>
                </a:cubicBezTo>
                <a:cubicBezTo>
                  <a:pt x="21566" y="15820"/>
                  <a:pt x="21555" y="15427"/>
                  <a:pt x="21489" y="15271"/>
                </a:cubicBezTo>
                <a:lnTo>
                  <a:pt x="21411" y="15087"/>
                </a:lnTo>
                <a:lnTo>
                  <a:pt x="12462" y="15087"/>
                </a:lnTo>
                <a:lnTo>
                  <a:pt x="3513" y="15087"/>
                </a:lnTo>
                <a:lnTo>
                  <a:pt x="3227" y="15540"/>
                </a:lnTo>
                <a:lnTo>
                  <a:pt x="2942" y="15994"/>
                </a:lnTo>
                <a:lnTo>
                  <a:pt x="2409" y="15994"/>
                </a:lnTo>
                <a:lnTo>
                  <a:pt x="1877" y="15994"/>
                </a:lnTo>
                <a:lnTo>
                  <a:pt x="1591" y="15540"/>
                </a:lnTo>
                <a:lnTo>
                  <a:pt x="1305" y="15087"/>
                </a:lnTo>
                <a:lnTo>
                  <a:pt x="879" y="15087"/>
                </a:lnTo>
                <a:cubicBezTo>
                  <a:pt x="802" y="15087"/>
                  <a:pt x="735" y="15084"/>
                  <a:pt x="677" y="15085"/>
                </a:cubicBezTo>
                <a:close/>
              </a:path>
            </a:pathLst>
          </a:custGeom>
          <a:ln w="12700">
            <a:miter lim="400000"/>
          </a:ln>
        </p:spPr>
      </p:pic>
      <p:pic>
        <p:nvPicPr>
          <p:cNvPr id="302" name="Image" descr="Image"/>
          <p:cNvPicPr>
            <a:picLocks noChangeAspect="1"/>
          </p:cNvPicPr>
          <p:nvPr/>
        </p:nvPicPr>
        <p:blipFill>
          <a:blip r:embed="rId6"/>
          <a:stretch>
            <a:fillRect/>
          </a:stretch>
        </p:blipFill>
        <p:spPr>
          <a:xfrm>
            <a:off x="1438815" y="7924573"/>
            <a:ext cx="11974770" cy="3283066"/>
          </a:xfrm>
          <a:prstGeom prst="rect">
            <a:avLst/>
          </a:prstGeom>
          <a:ln w="12700">
            <a:miter lim="400000"/>
          </a:ln>
        </p:spPr>
      </p:pic>
      <p:sp>
        <p:nvSpPr>
          <p:cNvPr id="9" name="Rectangle 8">
            <a:extLst>
              <a:ext uri="{FF2B5EF4-FFF2-40B4-BE49-F238E27FC236}">
                <a16:creationId xmlns:a16="http://schemas.microsoft.com/office/drawing/2014/main" id="{70C0E4DE-2953-9343-83D9-430EC2EBA413}"/>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sting and competing in your game!"/>
          <p:cNvSpPr txBox="1">
            <a:spLocks noGrp="1"/>
          </p:cNvSpPr>
          <p:nvPr>
            <p:ph type="title"/>
          </p:nvPr>
        </p:nvSpPr>
        <p:spPr>
          <a:xfrm>
            <a:off x="321276" y="377058"/>
            <a:ext cx="23976956" cy="2557146"/>
          </a:xfrm>
          <a:prstGeom prst="rect">
            <a:avLst/>
          </a:prstGeom>
        </p:spPr>
        <p:txBody>
          <a:bodyPr/>
          <a:lstStyle>
            <a:lvl1pPr defTabSz="2121354">
              <a:defRPr sz="10092" spc="-201"/>
            </a:lvl1pPr>
          </a:lstStyle>
          <a:p>
            <a:r>
              <a:rPr dirty="0"/>
              <a:t>Testing and competing in your game!</a:t>
            </a:r>
          </a:p>
        </p:txBody>
      </p:sp>
      <p:sp>
        <p:nvSpPr>
          <p:cNvPr id="3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06" name="Image" descr="Image"/>
          <p:cNvPicPr>
            <a:picLocks noChangeAspect="1"/>
          </p:cNvPicPr>
          <p:nvPr/>
        </p:nvPicPr>
        <p:blipFill>
          <a:blip r:embed="rId3"/>
          <a:stretch>
            <a:fillRect/>
          </a:stretch>
        </p:blipFill>
        <p:spPr>
          <a:xfrm>
            <a:off x="6933613" y="2988757"/>
            <a:ext cx="10516774" cy="8156614"/>
          </a:xfrm>
          <a:prstGeom prst="rect">
            <a:avLst/>
          </a:prstGeom>
          <a:ln w="12700">
            <a:miter lim="400000"/>
          </a:ln>
        </p:spPr>
      </p:pic>
      <p:sp>
        <p:nvSpPr>
          <p:cNvPr id="5" name="Rectangle 4">
            <a:extLst>
              <a:ext uri="{FF2B5EF4-FFF2-40B4-BE49-F238E27FC236}">
                <a16:creationId xmlns:a16="http://schemas.microsoft.com/office/drawing/2014/main" id="{B813E412-A629-CA4B-B740-8427C72FDA56}"/>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For reference, a completed version can be found at https://scratch.mit.edu/projects/425127673"/>
          <p:cNvSpPr txBox="1">
            <a:spLocks noGrp="1"/>
          </p:cNvSpPr>
          <p:nvPr>
            <p:ph type="title"/>
          </p:nvPr>
        </p:nvSpPr>
        <p:spPr>
          <a:prstGeom prst="rect">
            <a:avLst/>
          </a:prstGeom>
        </p:spPr>
        <p:txBody>
          <a:bodyPr/>
          <a:lstStyle/>
          <a:p>
            <a:pPr defTabSz="1609303">
              <a:defRPr sz="7656" spc="-153"/>
            </a:pPr>
            <a:r>
              <a:t>For reference, a completed version can be found at </a:t>
            </a:r>
            <a:r>
              <a:rPr u="sng">
                <a:hlinkClick r:id="rId3"/>
              </a:rPr>
              <a:t>https://scratch.mit.edu/projects/425127673</a:t>
            </a:r>
          </a:p>
        </p:txBody>
      </p:sp>
      <p:sp>
        <p:nvSpPr>
          <p:cNvPr id="3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310" name="Learn"/>
          <p:cNvSpPr/>
          <p:nvPr/>
        </p:nvSpPr>
        <p:spPr>
          <a:xfrm>
            <a:off x="19089918" y="976970"/>
            <a:ext cx="4202116" cy="2469578"/>
          </a:xfrm>
          <a:prstGeom prst="wedgeEllipseCallout">
            <a:avLst>
              <a:gd name="adj1" fmla="val -49385"/>
              <a:gd name="adj2" fmla="val 66754"/>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sp>
        <p:nvSpPr>
          <p:cNvPr id="5" name="Rectangle 4">
            <a:extLst>
              <a:ext uri="{FF2B5EF4-FFF2-40B4-BE49-F238E27FC236}">
                <a16:creationId xmlns:a16="http://schemas.microsoft.com/office/drawing/2014/main" id="{E7EA8A92-63A8-384C-A1A0-B8F9C10EF764}"/>
              </a:ext>
            </a:extLst>
          </p:cNvPr>
          <p:cNvSpPr/>
          <p:nvPr/>
        </p:nvSpPr>
        <p:spPr>
          <a:xfrm>
            <a:off x="85768" y="90000"/>
            <a:ext cx="24199966" cy="13536000"/>
          </a:xfrm>
          <a:prstGeom prst="rect">
            <a:avLst/>
          </a:prstGeom>
          <a:noFill/>
          <a:ln w="203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hecking our knowledge and understanding…"/>
          <p:cNvSpPr txBox="1">
            <a:spLocks noGrp="1"/>
          </p:cNvSpPr>
          <p:nvPr>
            <p:ph type="title"/>
          </p:nvPr>
        </p:nvSpPr>
        <p:spPr>
          <a:xfrm>
            <a:off x="1206498" y="4285364"/>
            <a:ext cx="21971004" cy="6616789"/>
          </a:xfrm>
          <a:prstGeom prst="rect">
            <a:avLst/>
          </a:prstGeom>
        </p:spPr>
        <p:txBody>
          <a:bodyPr>
            <a:normAutofit/>
          </a:bodyPr>
          <a:lstStyle/>
          <a:p>
            <a:pPr defTabSz="1682453">
              <a:defRPr sz="8004" spc="-160"/>
            </a:pPr>
            <a:r>
              <a:rPr dirty="0"/>
              <a:t>Checking our knowledge and understanding</a:t>
            </a:r>
          </a:p>
          <a:p>
            <a:pPr defTabSz="1682453">
              <a:defRPr sz="8004" spc="-160"/>
            </a:pPr>
            <a:br>
              <a:rPr lang="en-GB" dirty="0"/>
            </a:br>
            <a:r>
              <a:rPr lang="en-GB" dirty="0">
                <a:hlinkClick r:id="rId3"/>
              </a:rPr>
              <a:t>https://</a:t>
            </a:r>
            <a:r>
              <a:rPr lang="en-GB" dirty="0" err="1">
                <a:hlinkClick r:id="rId3"/>
              </a:rPr>
              <a:t>create.kahoot.it</a:t>
            </a:r>
            <a:r>
              <a:rPr lang="en-GB" dirty="0">
                <a:hlinkClick r:id="rId3"/>
              </a:rPr>
              <a:t>/v2/share/raf-code-commanders-session-4-quiz/b85053b5-c3ca-4ee1-b697-2e539ae01aa8</a:t>
            </a:r>
            <a:endParaRPr dirty="0"/>
          </a:p>
        </p:txBody>
      </p:sp>
      <p:sp>
        <p:nvSpPr>
          <p:cNvPr id="31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314" name="Learn"/>
          <p:cNvSpPr/>
          <p:nvPr/>
        </p:nvSpPr>
        <p:spPr>
          <a:xfrm>
            <a:off x="19089918" y="976970"/>
            <a:ext cx="4202116" cy="2469578"/>
          </a:xfrm>
          <a:prstGeom prst="wedgeEllipseCallout">
            <a:avLst>
              <a:gd name="adj1" fmla="val -49385"/>
              <a:gd name="adj2" fmla="val 66754"/>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pic>
        <p:nvPicPr>
          <p:cNvPr id="315" name="021eeaf230312978fecb82dc221bb856.png" descr="021eeaf230312978fecb82dc221bb856.png"/>
          <p:cNvPicPr>
            <a:picLocks noChangeAspect="1"/>
          </p:cNvPicPr>
          <p:nvPr/>
        </p:nvPicPr>
        <p:blipFill>
          <a:blip r:embed="rId4"/>
          <a:stretch>
            <a:fillRect/>
          </a:stretch>
        </p:blipFill>
        <p:spPr>
          <a:xfrm>
            <a:off x="1897699" y="887313"/>
            <a:ext cx="8112434" cy="276535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ext time"/>
          <p:cNvSpPr txBox="1">
            <a:spLocks noGrp="1"/>
          </p:cNvSpPr>
          <p:nvPr>
            <p:ph type="title"/>
          </p:nvPr>
        </p:nvSpPr>
        <p:spPr>
          <a:prstGeom prst="rect">
            <a:avLst/>
          </a:prstGeom>
        </p:spPr>
        <p:txBody>
          <a:bodyPr/>
          <a:lstStyle/>
          <a:p>
            <a:r>
              <a:t>Next time</a:t>
            </a:r>
          </a:p>
        </p:txBody>
      </p:sp>
      <p:sp>
        <p:nvSpPr>
          <p:cNvPr id="318" name="You’ll consider the real-world challenges of sending humans to Mars.…"/>
          <p:cNvSpPr txBox="1">
            <a:spLocks noGrp="1"/>
          </p:cNvSpPr>
          <p:nvPr>
            <p:ph type="body" idx="1"/>
          </p:nvPr>
        </p:nvSpPr>
        <p:spPr>
          <a:xfrm>
            <a:off x="1206500" y="3215188"/>
            <a:ext cx="12444448" cy="7285624"/>
          </a:xfrm>
          <a:prstGeom prst="rect">
            <a:avLst/>
          </a:prstGeom>
        </p:spPr>
        <p:txBody>
          <a:bodyPr/>
          <a:lstStyle/>
          <a:p>
            <a:r>
              <a:t>You’ll consider the real-world challenges of sending humans to Mars.</a:t>
            </a:r>
          </a:p>
          <a:p>
            <a:r>
              <a:t>You’ll be given a set of extension challenges to complete!</a:t>
            </a:r>
          </a:p>
          <a:p>
            <a:r>
              <a:t>Working more independently, can you add new features and gameplay elements to your game?</a:t>
            </a:r>
          </a:p>
        </p:txBody>
      </p:sp>
      <p:sp>
        <p:nvSpPr>
          <p:cNvPr id="3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320" name="Image" descr="Image"/>
          <p:cNvPicPr>
            <a:picLocks noChangeAspect="1"/>
          </p:cNvPicPr>
          <p:nvPr/>
        </p:nvPicPr>
        <p:blipFill>
          <a:blip r:embed="rId2"/>
          <a:stretch>
            <a:fillRect/>
          </a:stretch>
        </p:blipFill>
        <p:spPr>
          <a:xfrm>
            <a:off x="15073706" y="3282579"/>
            <a:ext cx="8575862" cy="669195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ession 1: Getting started!"/>
          <p:cNvSpPr txBox="1">
            <a:spLocks noGrp="1"/>
          </p:cNvSpPr>
          <p:nvPr>
            <p:ph type="title"/>
          </p:nvPr>
        </p:nvSpPr>
        <p:spPr>
          <a:xfrm>
            <a:off x="1206500" y="3097763"/>
            <a:ext cx="17374781" cy="7220376"/>
          </a:xfrm>
          <a:prstGeom prst="rect">
            <a:avLst/>
          </a:prstGeom>
        </p:spPr>
        <p:txBody>
          <a:bodyPr>
            <a:noAutofit/>
          </a:bodyPr>
          <a:lstStyle/>
          <a:p>
            <a:pPr defTabSz="1682453" hangingPunct="1">
              <a:lnSpc>
                <a:spcPct val="120000"/>
              </a:lnSpc>
              <a:defRPr sz="8004" spc="-160"/>
            </a:pPr>
            <a:r>
              <a:rPr lang="en-GB" sz="5400" spc="-160" dirty="0"/>
              <a:t>Brought to you by the Royal Air Force in partnership with Hyett Education.</a:t>
            </a:r>
            <a:br>
              <a:rPr lang="en-GB" sz="5400" spc="-160" dirty="0"/>
            </a:br>
            <a:br>
              <a:rPr lang="en-GB" sz="5400" spc="-160" dirty="0"/>
            </a:br>
            <a:r>
              <a:rPr lang="en-GB" sz="5400" spc="-160" dirty="0"/>
              <a:t>For more free and exciting STEM resources go to </a:t>
            </a:r>
            <a:r>
              <a:rPr lang="en-GB" sz="5400" spc="-160" dirty="0">
                <a:hlinkClick r:id="rId2"/>
              </a:rPr>
              <a:t>www.rafyouthstem.org.uk</a:t>
            </a:r>
            <a:r>
              <a:rPr lang="en-GB" sz="5400" spc="-160" dirty="0"/>
              <a:t>.</a:t>
            </a:r>
            <a:br>
              <a:rPr lang="en-GB" sz="6000" spc="-160" dirty="0"/>
            </a:br>
            <a:br>
              <a:rPr lang="en-GB" sz="6000" spc="-160" dirty="0"/>
            </a:br>
            <a:r>
              <a:rPr lang="en-GB" sz="4000" b="0" spc="-160" dirty="0">
                <a:solidFill>
                  <a:schemeClr val="tx2"/>
                </a:solidFill>
              </a:rPr>
              <a:t>Special thanks to Flt Lt Michelle Randall (RAF Youth &amp; STEM), Antony Hyett (Hyett Education – </a:t>
            </a:r>
            <a:r>
              <a:rPr lang="en-GB" sz="4000" b="0" spc="-160" dirty="0">
                <a:solidFill>
                  <a:schemeClr val="tx2"/>
                </a:solidFill>
                <a:hlinkClick r:id="rId3"/>
              </a:rPr>
              <a:t>www.hyetteducation.com</a:t>
            </a:r>
            <a:r>
              <a:rPr lang="en-GB" sz="4000" b="0" spc="-160" dirty="0">
                <a:solidFill>
                  <a:schemeClr val="tx2"/>
                </a:solidFill>
              </a:rPr>
              <a:t>) &amp; Richard Anderson (</a:t>
            </a:r>
            <a:r>
              <a:rPr lang="en-GB" sz="4000" b="0" spc="-160" dirty="0" err="1">
                <a:solidFill>
                  <a:schemeClr val="tx2"/>
                </a:solidFill>
              </a:rPr>
              <a:t>TechMentor</a:t>
            </a:r>
            <a:r>
              <a:rPr lang="en-GB" sz="4000" b="0" spc="-160" dirty="0">
                <a:solidFill>
                  <a:schemeClr val="tx2"/>
                </a:solidFill>
              </a:rPr>
              <a:t> UK – </a:t>
            </a:r>
            <a:r>
              <a:rPr lang="en-GB" sz="4000" b="0" spc="-160" dirty="0">
                <a:solidFill>
                  <a:schemeClr val="tx2"/>
                </a:solidFill>
                <a:hlinkClick r:id="rId4"/>
              </a:rPr>
              <a:t>www.techmentor.uk</a:t>
            </a:r>
            <a:r>
              <a:rPr lang="en-GB" sz="4000" b="0" spc="-160" dirty="0">
                <a:solidFill>
                  <a:schemeClr val="tx2"/>
                </a:solidFill>
              </a:rPr>
              <a:t>).</a:t>
            </a:r>
            <a:endParaRPr sz="6000" dirty="0">
              <a:solidFill>
                <a:schemeClr val="tx2"/>
              </a:solidFill>
            </a:endParaRPr>
          </a:p>
        </p:txBody>
      </p:sp>
      <p:sp>
        <p:nvSpPr>
          <p:cNvPr id="163" name="Slide Number"/>
          <p:cNvSpPr txBox="1">
            <a:spLocks noGrp="1"/>
          </p:cNvSpPr>
          <p:nvPr>
            <p:ph type="sldNum" sz="quarter" idx="2"/>
          </p:nvPr>
        </p:nvSpPr>
        <p:spPr>
          <a:xfrm>
            <a:off x="12065050" y="13085233"/>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4" name="hyett_education.png" descr="hyett_education.png">
            <a:extLst>
              <a:ext uri="{FF2B5EF4-FFF2-40B4-BE49-F238E27FC236}">
                <a16:creationId xmlns:a16="http://schemas.microsoft.com/office/drawing/2014/main" id="{5A52AA9A-8136-0041-A43E-2441D13360CA}"/>
              </a:ext>
            </a:extLst>
          </p:cNvPr>
          <p:cNvPicPr>
            <a:picLocks noChangeAspect="1"/>
          </p:cNvPicPr>
          <p:nvPr/>
        </p:nvPicPr>
        <p:blipFill>
          <a:blip r:embed="rId5"/>
          <a:stretch>
            <a:fillRect/>
          </a:stretch>
        </p:blipFill>
        <p:spPr>
          <a:xfrm>
            <a:off x="19995935" y="7164909"/>
            <a:ext cx="2637481" cy="2637483"/>
          </a:xfrm>
          <a:prstGeom prst="rect">
            <a:avLst/>
          </a:prstGeom>
          <a:ln w="12700">
            <a:miter lim="400000"/>
          </a:ln>
        </p:spPr>
      </p:pic>
      <p:pic>
        <p:nvPicPr>
          <p:cNvPr id="5" name="RAF.png" descr="RAF.png">
            <a:extLst>
              <a:ext uri="{FF2B5EF4-FFF2-40B4-BE49-F238E27FC236}">
                <a16:creationId xmlns:a16="http://schemas.microsoft.com/office/drawing/2014/main" id="{6BEB4F11-BBD6-6E4B-91A5-8FC5C608B5EF}"/>
              </a:ext>
            </a:extLst>
          </p:cNvPr>
          <p:cNvPicPr>
            <a:picLocks noChangeAspect="1"/>
          </p:cNvPicPr>
          <p:nvPr/>
        </p:nvPicPr>
        <p:blipFill>
          <a:blip r:embed="rId6"/>
          <a:stretch>
            <a:fillRect/>
          </a:stretch>
        </p:blipFill>
        <p:spPr>
          <a:xfrm>
            <a:off x="18581281" y="2424171"/>
            <a:ext cx="5080451" cy="2231099"/>
          </a:xfrm>
          <a:prstGeom prst="rect">
            <a:avLst/>
          </a:prstGeom>
          <a:ln w="12700">
            <a:miter lim="400000"/>
          </a:ln>
        </p:spPr>
      </p:pic>
      <p:sp>
        <p:nvSpPr>
          <p:cNvPr id="6" name="Credits">
            <a:extLst>
              <a:ext uri="{FF2B5EF4-FFF2-40B4-BE49-F238E27FC236}">
                <a16:creationId xmlns:a16="http://schemas.microsoft.com/office/drawing/2014/main" id="{3B8D021D-28D2-EB4F-A150-C00E7C0EE0EB}"/>
              </a:ext>
            </a:extLst>
          </p:cNvPr>
          <p:cNvSpPr txBox="1">
            <a:spLocks/>
          </p:cNvSpPr>
          <p:nvPr/>
        </p:nvSpPr>
        <p:spPr>
          <a:xfrm>
            <a:off x="1079550" y="1060307"/>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l" defTabSz="2438338"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dirty="0"/>
              <a:t>Project credits</a:t>
            </a:r>
          </a:p>
        </p:txBody>
      </p:sp>
    </p:spTree>
    <p:extLst>
      <p:ext uri="{BB962C8B-B14F-4D97-AF65-F5344CB8AC3E}">
        <p14:creationId xmlns:p14="http://schemas.microsoft.com/office/powerpoint/2010/main" val="29439027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ession 1: Getting started!"/>
          <p:cNvSpPr txBox="1">
            <a:spLocks noGrp="1"/>
          </p:cNvSpPr>
          <p:nvPr>
            <p:ph type="title"/>
          </p:nvPr>
        </p:nvSpPr>
        <p:spPr>
          <a:xfrm>
            <a:off x="1206500" y="3097763"/>
            <a:ext cx="17374781" cy="7220376"/>
          </a:xfrm>
          <a:prstGeom prst="rect">
            <a:avLst/>
          </a:prstGeom>
        </p:spPr>
        <p:txBody>
          <a:bodyPr>
            <a:noAutofit/>
          </a:bodyPr>
          <a:lstStyle/>
          <a:p>
            <a:pPr defTabSz="1682453" hangingPunct="1">
              <a:lnSpc>
                <a:spcPct val="120000"/>
              </a:lnSpc>
              <a:defRPr sz="8004" spc="-160"/>
            </a:pPr>
            <a:r>
              <a:rPr lang="en-GB" sz="4400" b="0" spc="-160" dirty="0"/>
              <a:t>We welcome feedback! If you encounter any errors or broken links in this project, or have constructive suggestions for improvement, please email Antony Hyett at </a:t>
            </a:r>
            <a:r>
              <a:rPr lang="en-GB" sz="4400" b="0" spc="-160" dirty="0">
                <a:hlinkClick r:id="rId2"/>
              </a:rPr>
              <a:t>antony@hyetteducation.com</a:t>
            </a:r>
            <a:r>
              <a:rPr lang="en-GB" sz="4400" b="0" spc="-160" dirty="0"/>
              <a:t> and provide details. Your cooperation and feedback is greatly appreciated.</a:t>
            </a:r>
            <a:br>
              <a:rPr lang="en-GB" sz="4400" b="0" spc="-160" dirty="0"/>
            </a:br>
            <a:br>
              <a:rPr lang="en-GB" sz="4400" b="0" spc="-160" dirty="0"/>
            </a:br>
            <a:r>
              <a:rPr lang="en-GB" sz="4400" b="0" spc="-160" dirty="0"/>
              <a:t>We’d love to see how you’re getting on with this project. Please share students’ participation, progress and enjoyment of this project on social media using the hashtag </a:t>
            </a:r>
            <a:r>
              <a:rPr lang="en-GB" sz="4400" spc="-160" dirty="0"/>
              <a:t>#RAFCodeCommanders </a:t>
            </a:r>
            <a:r>
              <a:rPr lang="en-GB" sz="4400" b="0" spc="-160" dirty="0"/>
              <a:t>and follow </a:t>
            </a:r>
            <a:r>
              <a:rPr lang="en-GB" sz="4400" spc="-160" dirty="0"/>
              <a:t>@rafyouthengage </a:t>
            </a:r>
            <a:r>
              <a:rPr lang="en-GB" sz="4400" b="0" spc="-160" dirty="0"/>
              <a:t>and </a:t>
            </a:r>
            <a:r>
              <a:rPr lang="en-GB" sz="4400" spc="-160" dirty="0"/>
              <a:t>@hyetteducation </a:t>
            </a:r>
            <a:r>
              <a:rPr lang="en-GB" sz="4400" b="0" spc="-160" dirty="0"/>
              <a:t>to keep up to date with RAF Youth &amp; STEM and Hyett Education’s work with schools.</a:t>
            </a:r>
            <a:endParaRPr sz="5400" b="0" dirty="0">
              <a:solidFill>
                <a:schemeClr val="tx2"/>
              </a:solidFill>
            </a:endParaRPr>
          </a:p>
        </p:txBody>
      </p:sp>
      <p:sp>
        <p:nvSpPr>
          <p:cNvPr id="163" name="Slide Number"/>
          <p:cNvSpPr txBox="1">
            <a:spLocks noGrp="1"/>
          </p:cNvSpPr>
          <p:nvPr>
            <p:ph type="sldNum" sz="quarter" idx="2"/>
          </p:nvPr>
        </p:nvSpPr>
        <p:spPr>
          <a:xfrm>
            <a:off x="12065050" y="13085233"/>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4" name="hyett_education.png" descr="hyett_education.png">
            <a:extLst>
              <a:ext uri="{FF2B5EF4-FFF2-40B4-BE49-F238E27FC236}">
                <a16:creationId xmlns:a16="http://schemas.microsoft.com/office/drawing/2014/main" id="{5A52AA9A-8136-0041-A43E-2441D13360CA}"/>
              </a:ext>
            </a:extLst>
          </p:cNvPr>
          <p:cNvPicPr>
            <a:picLocks noChangeAspect="1"/>
          </p:cNvPicPr>
          <p:nvPr/>
        </p:nvPicPr>
        <p:blipFill>
          <a:blip r:embed="rId3"/>
          <a:stretch>
            <a:fillRect/>
          </a:stretch>
        </p:blipFill>
        <p:spPr>
          <a:xfrm>
            <a:off x="19995935" y="7164909"/>
            <a:ext cx="2637481" cy="2637483"/>
          </a:xfrm>
          <a:prstGeom prst="rect">
            <a:avLst/>
          </a:prstGeom>
          <a:ln w="12700">
            <a:miter lim="400000"/>
          </a:ln>
        </p:spPr>
      </p:pic>
      <p:pic>
        <p:nvPicPr>
          <p:cNvPr id="5" name="RAF.png" descr="RAF.png">
            <a:extLst>
              <a:ext uri="{FF2B5EF4-FFF2-40B4-BE49-F238E27FC236}">
                <a16:creationId xmlns:a16="http://schemas.microsoft.com/office/drawing/2014/main" id="{6BEB4F11-BBD6-6E4B-91A5-8FC5C608B5EF}"/>
              </a:ext>
            </a:extLst>
          </p:cNvPr>
          <p:cNvPicPr>
            <a:picLocks noChangeAspect="1"/>
          </p:cNvPicPr>
          <p:nvPr/>
        </p:nvPicPr>
        <p:blipFill>
          <a:blip r:embed="rId4"/>
          <a:stretch>
            <a:fillRect/>
          </a:stretch>
        </p:blipFill>
        <p:spPr>
          <a:xfrm>
            <a:off x="18581281" y="2424171"/>
            <a:ext cx="5080451" cy="2231099"/>
          </a:xfrm>
          <a:prstGeom prst="rect">
            <a:avLst/>
          </a:prstGeom>
          <a:ln w="12700">
            <a:miter lim="400000"/>
          </a:ln>
        </p:spPr>
      </p:pic>
      <p:sp>
        <p:nvSpPr>
          <p:cNvPr id="6" name="Credits">
            <a:extLst>
              <a:ext uri="{FF2B5EF4-FFF2-40B4-BE49-F238E27FC236}">
                <a16:creationId xmlns:a16="http://schemas.microsoft.com/office/drawing/2014/main" id="{3B8D021D-28D2-EB4F-A150-C00E7C0EE0EB}"/>
              </a:ext>
            </a:extLst>
          </p:cNvPr>
          <p:cNvSpPr txBox="1">
            <a:spLocks/>
          </p:cNvSpPr>
          <p:nvPr/>
        </p:nvSpPr>
        <p:spPr>
          <a:xfrm>
            <a:off x="1079550" y="1060307"/>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l" defTabSz="2438338"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dirty="0"/>
              <a:t>Feedback &amp; Social Media</a:t>
            </a:r>
          </a:p>
        </p:txBody>
      </p:sp>
    </p:spTree>
    <p:extLst>
      <p:ext uri="{BB962C8B-B14F-4D97-AF65-F5344CB8AC3E}">
        <p14:creationId xmlns:p14="http://schemas.microsoft.com/office/powerpoint/2010/main" val="83620726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redits"/>
          <p:cNvSpPr txBox="1">
            <a:spLocks noGrp="1"/>
          </p:cNvSpPr>
          <p:nvPr>
            <p:ph type="title"/>
          </p:nvPr>
        </p:nvSpPr>
        <p:spPr>
          <a:prstGeom prst="rect">
            <a:avLst/>
          </a:prstGeom>
        </p:spPr>
        <p:txBody>
          <a:bodyPr/>
          <a:lstStyle/>
          <a:p>
            <a:r>
              <a:rPr lang="en-GB" dirty="0"/>
              <a:t>Other c</a:t>
            </a:r>
            <a:r>
              <a:rPr dirty="0" err="1"/>
              <a:t>redits</a:t>
            </a:r>
            <a:endParaRPr dirty="0"/>
          </a:p>
        </p:txBody>
      </p:sp>
      <p:sp>
        <p:nvSpPr>
          <p:cNvPr id="323" name="Planet and Sun images - pixabay.com: labelled for free, unrestricted use…"/>
          <p:cNvSpPr txBox="1">
            <a:spLocks noGrp="1"/>
          </p:cNvSpPr>
          <p:nvPr>
            <p:ph type="body" idx="1"/>
          </p:nvPr>
        </p:nvSpPr>
        <p:spPr>
          <a:prstGeom prst="rect">
            <a:avLst/>
          </a:prstGeom>
        </p:spPr>
        <p:txBody>
          <a:bodyPr>
            <a:normAutofit lnSpcReduction="10000"/>
          </a:bodyPr>
          <a:lstStyle/>
          <a:p>
            <a:pPr marL="316230" indent="-316230" defTabSz="685165">
              <a:spcBef>
                <a:spcPts val="1300"/>
              </a:spcBef>
              <a:defRPr sz="4316"/>
            </a:pPr>
            <a:r>
              <a:t>Planet and Sun images - pixabay.com: labelled for free, unrestricted use</a:t>
            </a:r>
          </a:p>
          <a:p>
            <a:pPr marL="316230" indent="-316230" defTabSz="685165">
              <a:spcBef>
                <a:spcPts val="1300"/>
              </a:spcBef>
              <a:defRPr sz="4316"/>
            </a:pPr>
            <a:r>
              <a:t>Space X Falcon 9 image - https://commons.wikimedia.org/wiki/File:Launch_of_Falcon_9_carrying_CRS-6_Dragon_(17170624642).jpg, used under a Creative Commons CC0 1.0 Universal Public Domain Dedication</a:t>
            </a:r>
          </a:p>
          <a:p>
            <a:pPr marL="316230" indent="-316230" defTabSz="685165">
              <a:spcBef>
                <a:spcPts val="1300"/>
              </a:spcBef>
              <a:defRPr sz="4316"/>
            </a:pPr>
            <a:r>
              <a:t>Proxima Centauri image - https://commons.wikimedia.org/wiki/File:New_shot_of_Proxima_Centauri,_our_nearest_neighbour.jpg, used under a Creative Commons Attribution 4.0 Unported license</a:t>
            </a:r>
          </a:p>
          <a:p>
            <a:pPr marL="316230" indent="-316230" defTabSz="685165">
              <a:spcBef>
                <a:spcPts val="1300"/>
              </a:spcBef>
              <a:defRPr sz="4316"/>
            </a:pPr>
            <a:r>
              <a:t>The relative sizes of The Sun and planets - https://commons.wikimedia.org/wiki/File:Planets2013.svg: used under the Creative Commons Attribution-Share Alike 3.0 Unported license.</a:t>
            </a:r>
          </a:p>
          <a:p>
            <a:pPr marL="316230" indent="-316230" defTabSz="685165">
              <a:spcBef>
                <a:spcPts val="1300"/>
              </a:spcBef>
              <a:defRPr sz="4316"/>
            </a:pPr>
            <a:r>
              <a:t>Still images from ‘The Powers of Ten’: https://youtu.be/44cv416bKP4.</a:t>
            </a:r>
          </a:p>
        </p:txBody>
      </p:sp>
      <p:sp>
        <p:nvSpPr>
          <p:cNvPr id="3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ession 4: Beyond the Solar System, and completing our game program"/>
          <p:cNvSpPr txBox="1">
            <a:spLocks noGrp="1"/>
          </p:cNvSpPr>
          <p:nvPr>
            <p:ph type="title"/>
          </p:nvPr>
        </p:nvSpPr>
        <p:spPr>
          <a:prstGeom prst="rect">
            <a:avLst/>
          </a:prstGeom>
        </p:spPr>
        <p:txBody>
          <a:bodyPr/>
          <a:lstStyle/>
          <a:p>
            <a:r>
              <a:rPr dirty="0"/>
              <a:t>Session 4: Beyond the Solar System, and completing our game program</a:t>
            </a:r>
          </a:p>
        </p:txBody>
      </p:sp>
      <p:sp>
        <p:nvSpPr>
          <p:cNvPr id="155" name="Slide Number"/>
          <p:cNvSpPr txBox="1">
            <a:spLocks noGrp="1"/>
          </p:cNvSpPr>
          <p:nvPr>
            <p:ph type="sldNum" sz="quarter" idx="2"/>
          </p:nvPr>
        </p:nvSpPr>
        <p:spPr>
          <a:xfrm>
            <a:off x="12065050" y="13085233"/>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Overview"/>
          <p:cNvSpPr txBox="1">
            <a:spLocks noGrp="1"/>
          </p:cNvSpPr>
          <p:nvPr>
            <p:ph type="title"/>
          </p:nvPr>
        </p:nvSpPr>
        <p:spPr>
          <a:prstGeom prst="rect">
            <a:avLst/>
          </a:prstGeom>
        </p:spPr>
        <p:txBody>
          <a:bodyPr/>
          <a:lstStyle/>
          <a:p>
            <a:r>
              <a:t>Overview</a:t>
            </a:r>
          </a:p>
        </p:txBody>
      </p:sp>
      <p:sp>
        <p:nvSpPr>
          <p:cNvPr id="158" name="Learn to code a space game using the programming tool Scratch…"/>
          <p:cNvSpPr txBox="1">
            <a:spLocks noGrp="1"/>
          </p:cNvSpPr>
          <p:nvPr>
            <p:ph type="body" sz="half" idx="1"/>
          </p:nvPr>
        </p:nvSpPr>
        <p:spPr>
          <a:prstGeom prst="rect">
            <a:avLst/>
          </a:prstGeom>
        </p:spPr>
        <p:txBody>
          <a:bodyPr/>
          <a:lstStyle/>
          <a:p>
            <a:r>
              <a:t>Learn to code a space game using the programming tool </a:t>
            </a:r>
            <a:r>
              <a:rPr b="1"/>
              <a:t>Scratch</a:t>
            </a:r>
          </a:p>
          <a:p>
            <a:r>
              <a:t>Learn key vocabulary in computer science, including </a:t>
            </a:r>
            <a:r>
              <a:rPr b="1"/>
              <a:t>algorithm, sequencing, selection, </a:t>
            </a:r>
            <a:r>
              <a:t>and </a:t>
            </a:r>
            <a:r>
              <a:rPr b="1"/>
              <a:t>iteration</a:t>
            </a:r>
          </a:p>
          <a:p>
            <a:r>
              <a:t>Revise and extend your knowledge of our Solar System</a:t>
            </a:r>
          </a:p>
          <a:p>
            <a:r>
              <a:t>Consider the challenges of exploring our Solar System and beyond.</a:t>
            </a:r>
          </a:p>
        </p:txBody>
      </p:sp>
      <p:sp>
        <p:nvSpPr>
          <p:cNvPr id="159"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60" name="In this project you will:"/>
          <p:cNvSpPr txBox="1">
            <a:spLocks noGrp="1"/>
          </p:cNvSpPr>
          <p:nvPr>
            <p:ph type="body" sz="quarter" idx="21"/>
          </p:nvPr>
        </p:nvSpPr>
        <p:spPr>
          <a:prstGeom prst="rect">
            <a:avLst/>
          </a:prstGeom>
        </p:spPr>
        <p:txBody>
          <a:bodyPr/>
          <a:lstStyle/>
          <a:p>
            <a:r>
              <a:t>In this project you will:</a:t>
            </a:r>
          </a:p>
        </p:txBody>
      </p:sp>
      <p:pic>
        <p:nvPicPr>
          <p:cNvPr id="161" name="Image" descr="Image"/>
          <p:cNvPicPr>
            <a:picLocks noChangeAspect="1"/>
          </p:cNvPicPr>
          <p:nvPr/>
        </p:nvPicPr>
        <p:blipFill>
          <a:blip r:embed="rId2"/>
          <a:stretch>
            <a:fillRect/>
          </a:stretch>
        </p:blipFill>
        <p:spPr>
          <a:xfrm>
            <a:off x="16073496" y="1010376"/>
            <a:ext cx="7643323" cy="2571586"/>
          </a:xfrm>
          <a:prstGeom prst="rect">
            <a:avLst/>
          </a:prstGeom>
          <a:ln w="12700">
            <a:miter lim="400000"/>
          </a:ln>
        </p:spPr>
      </p:pic>
      <p:pic>
        <p:nvPicPr>
          <p:cNvPr id="162" name="Mars.png" descr="Mars.png"/>
          <p:cNvPicPr>
            <a:picLocks noChangeAspect="1"/>
          </p:cNvPicPr>
          <p:nvPr/>
        </p:nvPicPr>
        <p:blipFill>
          <a:blip r:embed="rId3"/>
          <a:stretch>
            <a:fillRect/>
          </a:stretch>
        </p:blipFill>
        <p:spPr>
          <a:xfrm>
            <a:off x="13178750" y="1013372"/>
            <a:ext cx="2220107" cy="2216639"/>
          </a:xfrm>
          <a:prstGeom prst="rect">
            <a:avLst/>
          </a:prstGeom>
          <a:ln w="12700">
            <a:miter lim="400000"/>
          </a:ln>
        </p:spPr>
      </p:pic>
      <p:pic>
        <p:nvPicPr>
          <p:cNvPr id="163" name="viking one.png" descr="viking one.png"/>
          <p:cNvPicPr>
            <a:picLocks noChangeAspect="1"/>
          </p:cNvPicPr>
          <p:nvPr/>
        </p:nvPicPr>
        <p:blipFill>
          <a:blip r:embed="rId4"/>
          <a:stretch>
            <a:fillRect/>
          </a:stretch>
        </p:blipFill>
        <p:spPr>
          <a:xfrm>
            <a:off x="10391678" y="894698"/>
            <a:ext cx="2341735" cy="234173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Last session"/>
          <p:cNvSpPr txBox="1">
            <a:spLocks noGrp="1"/>
          </p:cNvSpPr>
          <p:nvPr>
            <p:ph type="title"/>
          </p:nvPr>
        </p:nvSpPr>
        <p:spPr>
          <a:prstGeom prst="rect">
            <a:avLst/>
          </a:prstGeom>
        </p:spPr>
        <p:txBody>
          <a:bodyPr/>
          <a:lstStyle/>
          <a:p>
            <a:r>
              <a:t>Last session</a:t>
            </a:r>
          </a:p>
        </p:txBody>
      </p:sp>
      <p:sp>
        <p:nvSpPr>
          <p:cNvPr id="166" name="Learned how unrealistic our game is, in many, many ways ……"/>
          <p:cNvSpPr txBox="1">
            <a:spLocks noGrp="1"/>
          </p:cNvSpPr>
          <p:nvPr>
            <p:ph type="body" sz="half" idx="1"/>
          </p:nvPr>
        </p:nvSpPr>
        <p:spPr>
          <a:prstGeom prst="rect">
            <a:avLst/>
          </a:prstGeom>
        </p:spPr>
        <p:txBody>
          <a:bodyPr/>
          <a:lstStyle/>
          <a:p>
            <a:r>
              <a:t>Learned how </a:t>
            </a:r>
            <a:r>
              <a:rPr b="1"/>
              <a:t>unrealistic </a:t>
            </a:r>
            <a:r>
              <a:t>our game is, in many, many ways …</a:t>
            </a:r>
          </a:p>
          <a:p>
            <a:r>
              <a:t>Learned how to code what happens to the probe and the planet when the probe touches a planet i.e. </a:t>
            </a:r>
            <a:r>
              <a:rPr b="1"/>
              <a:t>how to add levels</a:t>
            </a:r>
          </a:p>
        </p:txBody>
      </p:sp>
      <p:sp>
        <p:nvSpPr>
          <p:cNvPr id="167"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68" name="You:"/>
          <p:cNvSpPr txBox="1">
            <a:spLocks noGrp="1"/>
          </p:cNvSpPr>
          <p:nvPr>
            <p:ph type="body" sz="quarter" idx="21"/>
          </p:nvPr>
        </p:nvSpPr>
        <p:spPr>
          <a:prstGeom prst="rect">
            <a:avLst/>
          </a:prstGeom>
        </p:spPr>
        <p:txBody>
          <a:bodyPr/>
          <a:lstStyle/>
          <a:p>
            <a:r>
              <a:t>You:</a:t>
            </a:r>
          </a:p>
        </p:txBody>
      </p:sp>
      <p:pic>
        <p:nvPicPr>
          <p:cNvPr id="169" name="Image" descr="Image"/>
          <p:cNvPicPr>
            <a:picLocks noChangeAspect="1"/>
          </p:cNvPicPr>
          <p:nvPr/>
        </p:nvPicPr>
        <p:blipFill>
          <a:blip r:embed="rId2"/>
          <a:stretch>
            <a:fillRect/>
          </a:stretch>
        </p:blipFill>
        <p:spPr>
          <a:xfrm>
            <a:off x="16073496" y="1010376"/>
            <a:ext cx="7643323" cy="2571586"/>
          </a:xfrm>
          <a:prstGeom prst="rect">
            <a:avLst/>
          </a:prstGeom>
          <a:ln w="12700">
            <a:miter lim="400000"/>
          </a:ln>
        </p:spPr>
      </p:pic>
      <p:pic>
        <p:nvPicPr>
          <p:cNvPr id="170" name="Mars.png" descr="Mars.png"/>
          <p:cNvPicPr>
            <a:picLocks noChangeAspect="1"/>
          </p:cNvPicPr>
          <p:nvPr/>
        </p:nvPicPr>
        <p:blipFill>
          <a:blip r:embed="rId3"/>
          <a:stretch>
            <a:fillRect/>
          </a:stretch>
        </p:blipFill>
        <p:spPr>
          <a:xfrm>
            <a:off x="13178750" y="1013372"/>
            <a:ext cx="2220107" cy="2216639"/>
          </a:xfrm>
          <a:prstGeom prst="rect">
            <a:avLst/>
          </a:prstGeom>
          <a:ln w="12700">
            <a:miter lim="400000"/>
          </a:ln>
        </p:spPr>
      </p:pic>
      <p:pic>
        <p:nvPicPr>
          <p:cNvPr id="171" name="viking one.png" descr="viking one.png"/>
          <p:cNvPicPr>
            <a:picLocks noChangeAspect="1"/>
          </p:cNvPicPr>
          <p:nvPr/>
        </p:nvPicPr>
        <p:blipFill>
          <a:blip r:embed="rId4"/>
          <a:stretch>
            <a:fillRect/>
          </a:stretch>
        </p:blipFill>
        <p:spPr>
          <a:xfrm>
            <a:off x="10391678" y="894698"/>
            <a:ext cx="2341735" cy="234173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his session"/>
          <p:cNvSpPr txBox="1">
            <a:spLocks noGrp="1"/>
          </p:cNvSpPr>
          <p:nvPr>
            <p:ph type="title"/>
          </p:nvPr>
        </p:nvSpPr>
        <p:spPr>
          <a:prstGeom prst="rect">
            <a:avLst/>
          </a:prstGeom>
        </p:spPr>
        <p:txBody>
          <a:bodyPr/>
          <a:lstStyle/>
          <a:p>
            <a:r>
              <a:t>This session</a:t>
            </a:r>
          </a:p>
        </p:txBody>
      </p:sp>
      <p:sp>
        <p:nvSpPr>
          <p:cNvPr id="174" name="Learn about the true scale of The Solar System within our galaxy, and of of galaxy within the Universe ……"/>
          <p:cNvSpPr txBox="1">
            <a:spLocks noGrp="1"/>
          </p:cNvSpPr>
          <p:nvPr>
            <p:ph type="body" sz="half" idx="1"/>
          </p:nvPr>
        </p:nvSpPr>
        <p:spPr>
          <a:xfrm>
            <a:off x="1206500" y="4349341"/>
            <a:ext cx="21971000" cy="5724145"/>
          </a:xfrm>
          <a:prstGeom prst="rect">
            <a:avLst/>
          </a:prstGeom>
        </p:spPr>
        <p:txBody>
          <a:bodyPr/>
          <a:lstStyle/>
          <a:p>
            <a:r>
              <a:t>Learn about the true scale of The Solar System within our galaxy, and of of galaxy within the Universe …</a:t>
            </a:r>
          </a:p>
          <a:p>
            <a:r>
              <a:t>Create an explosion if the probe hits the edge of the Stage</a:t>
            </a:r>
          </a:p>
          <a:p>
            <a:r>
              <a:t>Code what happens if the player completes all levels</a:t>
            </a:r>
          </a:p>
          <a:p>
            <a:r>
              <a:t>Add a timer to the game</a:t>
            </a:r>
          </a:p>
          <a:p>
            <a:r>
              <a:t>Add sound effects to </a:t>
            </a:r>
            <a:r>
              <a:rPr b="1"/>
              <a:t>complete our game</a:t>
            </a:r>
          </a:p>
        </p:txBody>
      </p:sp>
      <p:sp>
        <p:nvSpPr>
          <p:cNvPr id="175"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76" name="You will:"/>
          <p:cNvSpPr txBox="1">
            <a:spLocks noGrp="1"/>
          </p:cNvSpPr>
          <p:nvPr>
            <p:ph type="body" sz="quarter" idx="21"/>
          </p:nvPr>
        </p:nvSpPr>
        <p:spPr>
          <a:prstGeom prst="rect">
            <a:avLst/>
          </a:prstGeom>
        </p:spPr>
        <p:txBody>
          <a:bodyPr/>
          <a:lstStyle/>
          <a:p>
            <a:r>
              <a:t>You will:</a:t>
            </a:r>
          </a:p>
        </p:txBody>
      </p:sp>
      <p:pic>
        <p:nvPicPr>
          <p:cNvPr id="177" name="Image" descr="Image"/>
          <p:cNvPicPr>
            <a:picLocks noChangeAspect="1"/>
          </p:cNvPicPr>
          <p:nvPr/>
        </p:nvPicPr>
        <p:blipFill>
          <a:blip r:embed="rId2"/>
          <a:stretch>
            <a:fillRect/>
          </a:stretch>
        </p:blipFill>
        <p:spPr>
          <a:xfrm>
            <a:off x="16073496" y="1010376"/>
            <a:ext cx="7643323" cy="2571586"/>
          </a:xfrm>
          <a:prstGeom prst="rect">
            <a:avLst/>
          </a:prstGeom>
          <a:ln w="12700">
            <a:miter lim="400000"/>
          </a:ln>
        </p:spPr>
      </p:pic>
      <p:pic>
        <p:nvPicPr>
          <p:cNvPr id="178" name="Mars.png" descr="Mars.png"/>
          <p:cNvPicPr>
            <a:picLocks noChangeAspect="1"/>
          </p:cNvPicPr>
          <p:nvPr/>
        </p:nvPicPr>
        <p:blipFill>
          <a:blip r:embed="rId3"/>
          <a:stretch>
            <a:fillRect/>
          </a:stretch>
        </p:blipFill>
        <p:spPr>
          <a:xfrm>
            <a:off x="13178750" y="1013372"/>
            <a:ext cx="2220107" cy="2216639"/>
          </a:xfrm>
          <a:prstGeom prst="rect">
            <a:avLst/>
          </a:prstGeom>
          <a:ln w="12700">
            <a:miter lim="400000"/>
          </a:ln>
        </p:spPr>
      </p:pic>
      <p:pic>
        <p:nvPicPr>
          <p:cNvPr id="179" name="viking one.png" descr="viking one.png"/>
          <p:cNvPicPr>
            <a:picLocks noChangeAspect="1"/>
          </p:cNvPicPr>
          <p:nvPr/>
        </p:nvPicPr>
        <p:blipFill>
          <a:blip r:embed="rId4"/>
          <a:stretch>
            <a:fillRect/>
          </a:stretch>
        </p:blipFill>
        <p:spPr>
          <a:xfrm>
            <a:off x="10391678" y="894698"/>
            <a:ext cx="2341735" cy="234173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Discuss"/>
          <p:cNvSpPr txBox="1">
            <a:spLocks noGrp="1"/>
          </p:cNvSpPr>
          <p:nvPr>
            <p:ph type="title"/>
          </p:nvPr>
        </p:nvSpPr>
        <p:spPr>
          <a:xfrm>
            <a:off x="1206500" y="1079500"/>
            <a:ext cx="15372778" cy="1433163"/>
          </a:xfrm>
          <a:prstGeom prst="rect">
            <a:avLst/>
          </a:prstGeom>
        </p:spPr>
        <p:txBody>
          <a:bodyPr/>
          <a:lstStyle/>
          <a:p>
            <a:r>
              <a:t>Discuss </a:t>
            </a:r>
          </a:p>
        </p:txBody>
      </p:sp>
      <p:sp>
        <p:nvSpPr>
          <p:cNvPr id="182" name="How long do you think it would take for humans to fly, on a rocket travelling at the speed of the Space X Falcon 9 Rocket, when leaving the Earth (about 17,500 mph), from the Earth to:…"/>
          <p:cNvSpPr txBox="1">
            <a:spLocks noGrp="1"/>
          </p:cNvSpPr>
          <p:nvPr>
            <p:ph type="body" idx="1"/>
          </p:nvPr>
        </p:nvSpPr>
        <p:spPr>
          <a:xfrm>
            <a:off x="1206500" y="2892908"/>
            <a:ext cx="15662899" cy="7930184"/>
          </a:xfrm>
          <a:prstGeom prst="rect">
            <a:avLst/>
          </a:prstGeom>
        </p:spPr>
        <p:txBody>
          <a:bodyPr/>
          <a:lstStyle/>
          <a:p>
            <a:pPr marL="316230" indent="-316230" defTabSz="685165">
              <a:spcBef>
                <a:spcPts val="1300"/>
              </a:spcBef>
              <a:defRPr sz="4316"/>
            </a:pPr>
            <a:r>
              <a:t>How long do you think it would take for humans to fly, on a rocket travelling at the speed of the Space X Falcon 9 Rocket, when leaving the Earth (about 17,500 mph), from the Earth to:</a:t>
            </a:r>
          </a:p>
          <a:p>
            <a:pPr marL="1054100" lvl="1" indent="-548131" defTabSz="685165">
              <a:spcBef>
                <a:spcPts val="1300"/>
              </a:spcBef>
              <a:defRPr sz="4316"/>
            </a:pPr>
            <a:r>
              <a:t>The Moon</a:t>
            </a:r>
          </a:p>
          <a:p>
            <a:pPr marL="1054100" lvl="1" indent="-548131" defTabSz="685165">
              <a:spcBef>
                <a:spcPts val="1300"/>
              </a:spcBef>
              <a:defRPr sz="4316"/>
            </a:pPr>
            <a:r>
              <a:t>Mars</a:t>
            </a:r>
          </a:p>
          <a:p>
            <a:pPr marL="1054100" lvl="1" indent="-548131" defTabSz="685165">
              <a:spcBef>
                <a:spcPts val="1300"/>
              </a:spcBef>
              <a:defRPr sz="4316"/>
            </a:pPr>
            <a:r>
              <a:t>Jupiter</a:t>
            </a:r>
          </a:p>
          <a:p>
            <a:pPr marL="1054100" lvl="1" indent="-548131" defTabSz="685165">
              <a:spcBef>
                <a:spcPts val="1300"/>
              </a:spcBef>
              <a:defRPr sz="4316"/>
            </a:pPr>
            <a:r>
              <a:t>Neptune</a:t>
            </a:r>
          </a:p>
          <a:p>
            <a:pPr marL="1054100" lvl="1" indent="-548131" defTabSz="685165">
              <a:spcBef>
                <a:spcPts val="1300"/>
              </a:spcBef>
              <a:defRPr sz="4316"/>
            </a:pPr>
            <a:r>
              <a:t>The Sun (our nearest star!)</a:t>
            </a:r>
          </a:p>
          <a:p>
            <a:pPr marL="1054100" lvl="1" indent="-548131" defTabSz="685165">
              <a:spcBef>
                <a:spcPts val="1300"/>
              </a:spcBef>
              <a:defRPr sz="4316"/>
            </a:pPr>
            <a:r>
              <a:t>The nearest star apart from The Sun?</a:t>
            </a:r>
          </a:p>
          <a:p>
            <a:pPr marL="316230" indent="-316230" defTabSz="685165">
              <a:spcBef>
                <a:spcPts val="1300"/>
              </a:spcBef>
              <a:defRPr sz="4316" b="1"/>
            </a:pPr>
            <a:r>
              <a:t>Discuss with your partner, or as a group</a:t>
            </a:r>
          </a:p>
        </p:txBody>
      </p:sp>
      <p:sp>
        <p:nvSpPr>
          <p:cNvPr id="183"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84" name="Discuss"/>
          <p:cNvSpPr/>
          <p:nvPr/>
        </p:nvSpPr>
        <p:spPr>
          <a:xfrm>
            <a:off x="18213247" y="711775"/>
            <a:ext cx="5129743" cy="3185661"/>
          </a:xfrm>
          <a:prstGeom prst="wedgeEllipseCallout">
            <a:avLst>
              <a:gd name="adj1" fmla="val -49385"/>
              <a:gd name="adj2" fmla="val 65855"/>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nvGrpSpPr>
          <p:cNvPr id="187" name="Group"/>
          <p:cNvGrpSpPr/>
          <p:nvPr/>
        </p:nvGrpSpPr>
        <p:grpSpPr>
          <a:xfrm>
            <a:off x="13405521" y="5944268"/>
            <a:ext cx="3657601" cy="4622204"/>
            <a:chOff x="0" y="0"/>
            <a:chExt cx="3657600" cy="4622202"/>
          </a:xfrm>
        </p:grpSpPr>
        <p:pic>
          <p:nvPicPr>
            <p:cNvPr id="185" name="Launch_of_Falcon_9_carrying_CRS-6_Dragon_(17170624642).jpg" descr="Launch_of_Falcon_9_carrying_CRS-6_Dragon_(17170624642).jpg"/>
            <p:cNvPicPr>
              <a:picLocks noChangeAspect="1"/>
            </p:cNvPicPr>
            <p:nvPr/>
          </p:nvPicPr>
          <p:blipFill>
            <a:blip r:embed="rId3"/>
            <a:stretch>
              <a:fillRect/>
            </a:stretch>
          </p:blipFill>
          <p:spPr>
            <a:xfrm>
              <a:off x="598487" y="0"/>
              <a:ext cx="2460626" cy="3690938"/>
            </a:xfrm>
            <a:prstGeom prst="rect">
              <a:avLst/>
            </a:prstGeom>
            <a:ln w="12700" cap="flat">
              <a:noFill/>
              <a:miter lim="400000"/>
            </a:ln>
            <a:effectLst/>
          </p:spPr>
        </p:pic>
        <p:sp>
          <p:nvSpPr>
            <p:cNvPr id="186" name="Caption"/>
            <p:cNvSpPr/>
            <p:nvPr/>
          </p:nvSpPr>
          <p:spPr>
            <a:xfrm>
              <a:off x="0" y="3792537"/>
              <a:ext cx="3657601" cy="829666"/>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The Space X Falcon 9 rocket</a:t>
              </a:r>
            </a:p>
          </p:txBody>
        </p:sp>
      </p:grpSp>
      <p:pic>
        <p:nvPicPr>
          <p:cNvPr id="188" name="Image" descr="Image"/>
          <p:cNvPicPr>
            <a:picLocks noChangeAspect="1"/>
          </p:cNvPicPr>
          <p:nvPr/>
        </p:nvPicPr>
        <p:blipFill>
          <a:blip r:embed="rId4"/>
          <a:stretch>
            <a:fillRect/>
          </a:stretch>
        </p:blipFill>
        <p:spPr>
          <a:xfrm>
            <a:off x="17573045" y="5898783"/>
            <a:ext cx="6410015" cy="3781909"/>
          </a:xfrm>
          <a:prstGeom prst="rect">
            <a:avLst/>
          </a:prstGeom>
          <a:ln w="12700">
            <a:miter lim="400000"/>
          </a:ln>
        </p:spPr>
      </p:pic>
      <p:sp>
        <p:nvSpPr>
          <p:cNvPr id="10" name="Rectangle 9">
            <a:extLst>
              <a:ext uri="{FF2B5EF4-FFF2-40B4-BE49-F238E27FC236}">
                <a16:creationId xmlns:a16="http://schemas.microsoft.com/office/drawing/2014/main" id="{370FB59D-7963-0848-B3E2-DB86E3A07BAA}"/>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Journey times within our Solar System"/>
          <p:cNvSpPr txBox="1">
            <a:spLocks noGrp="1"/>
          </p:cNvSpPr>
          <p:nvPr>
            <p:ph type="title"/>
          </p:nvPr>
        </p:nvSpPr>
        <p:spPr>
          <a:xfrm>
            <a:off x="1206500" y="1079500"/>
            <a:ext cx="16449508" cy="1433163"/>
          </a:xfrm>
          <a:prstGeom prst="rect">
            <a:avLst/>
          </a:prstGeom>
        </p:spPr>
        <p:txBody>
          <a:bodyPr/>
          <a:lstStyle>
            <a:lvl1pPr defTabSz="2096971">
              <a:defRPr sz="7224" spc="-144"/>
            </a:lvl1pPr>
          </a:lstStyle>
          <a:p>
            <a:r>
              <a:t>Journey times within our Solar System</a:t>
            </a:r>
          </a:p>
        </p:txBody>
      </p:sp>
      <p:sp>
        <p:nvSpPr>
          <p:cNvPr id="191" name="Travelling at 17,500 mph (the speed of the Space X rocket when leaving the Earth’s atmosphere), journey times are:…"/>
          <p:cNvSpPr txBox="1">
            <a:spLocks noGrp="1"/>
          </p:cNvSpPr>
          <p:nvPr>
            <p:ph type="body" idx="1"/>
          </p:nvPr>
        </p:nvSpPr>
        <p:spPr>
          <a:xfrm>
            <a:off x="968223" y="2892908"/>
            <a:ext cx="15227694" cy="7930184"/>
          </a:xfrm>
          <a:prstGeom prst="rect">
            <a:avLst/>
          </a:prstGeom>
        </p:spPr>
        <p:txBody>
          <a:bodyPr/>
          <a:lstStyle/>
          <a:p>
            <a:pPr marL="278130" indent="-278130" defTabSz="602615">
              <a:spcBef>
                <a:spcPts val="1100"/>
              </a:spcBef>
              <a:defRPr sz="3796"/>
            </a:pPr>
            <a:r>
              <a:rPr dirty="0"/>
              <a:t>Travelling at </a:t>
            </a:r>
            <a:r>
              <a:rPr b="1" dirty="0"/>
              <a:t>17,500 mph </a:t>
            </a:r>
            <a:r>
              <a:rPr dirty="0"/>
              <a:t>(the speed of the Space X rocket when leaving the Earth’s atmosphere), journey times are:</a:t>
            </a:r>
          </a:p>
          <a:p>
            <a:pPr marL="927100" lvl="1" indent="-482091" defTabSz="602615">
              <a:spcBef>
                <a:spcPts val="1100"/>
              </a:spcBef>
              <a:defRPr sz="3796"/>
            </a:pPr>
            <a:r>
              <a:rPr dirty="0"/>
              <a:t>To the </a:t>
            </a:r>
            <a:r>
              <a:rPr b="1" dirty="0"/>
              <a:t>Moon</a:t>
            </a:r>
            <a:r>
              <a:rPr dirty="0"/>
              <a:t>: 14 hours (note that in the Apollo missions, this journey took 3 days)</a:t>
            </a:r>
          </a:p>
          <a:p>
            <a:pPr marL="927100" lvl="1" indent="-482091" defTabSz="602615">
              <a:spcBef>
                <a:spcPts val="1100"/>
              </a:spcBef>
              <a:defRPr sz="3796"/>
            </a:pPr>
            <a:r>
              <a:rPr dirty="0"/>
              <a:t>To </a:t>
            </a:r>
            <a:r>
              <a:rPr b="1" dirty="0"/>
              <a:t>Mars</a:t>
            </a:r>
            <a:r>
              <a:rPr dirty="0"/>
              <a:t>: 4 months</a:t>
            </a:r>
          </a:p>
          <a:p>
            <a:pPr marL="927100" lvl="1" indent="-482091" defTabSz="602615">
              <a:spcBef>
                <a:spcPts val="1100"/>
              </a:spcBef>
              <a:defRPr sz="3796"/>
            </a:pPr>
            <a:r>
              <a:rPr dirty="0"/>
              <a:t>To the </a:t>
            </a:r>
            <a:r>
              <a:rPr b="1" dirty="0"/>
              <a:t>Sun</a:t>
            </a:r>
            <a:r>
              <a:rPr dirty="0"/>
              <a:t>: 7 months</a:t>
            </a:r>
          </a:p>
          <a:p>
            <a:pPr marL="927100" lvl="1" indent="-482091" defTabSz="602615">
              <a:spcBef>
                <a:spcPts val="1100"/>
              </a:spcBef>
              <a:defRPr sz="3796"/>
            </a:pPr>
            <a:r>
              <a:rPr dirty="0"/>
              <a:t>To </a:t>
            </a:r>
            <a:r>
              <a:rPr b="1" dirty="0"/>
              <a:t>Jupiter</a:t>
            </a:r>
            <a:r>
              <a:rPr dirty="0"/>
              <a:t>: 3 years</a:t>
            </a:r>
          </a:p>
          <a:p>
            <a:pPr marL="927100" lvl="1" indent="-482091" defTabSz="602615">
              <a:spcBef>
                <a:spcPts val="1100"/>
              </a:spcBef>
              <a:defRPr sz="3796"/>
            </a:pPr>
            <a:r>
              <a:rPr dirty="0"/>
              <a:t>To </a:t>
            </a:r>
            <a:r>
              <a:rPr b="1" dirty="0"/>
              <a:t>Neptune</a:t>
            </a:r>
            <a:r>
              <a:rPr dirty="0"/>
              <a:t>: 18 years</a:t>
            </a:r>
          </a:p>
          <a:p>
            <a:pPr marL="278130" indent="-278130" defTabSz="602615">
              <a:spcBef>
                <a:spcPts val="1100"/>
              </a:spcBef>
              <a:defRPr sz="3796"/>
            </a:pPr>
            <a:r>
              <a:rPr dirty="0"/>
              <a:t>The fastest ever speed recorded for a human-made space craft was 153,000 mph for the Parker Space probe. (This did not carry any astronauts). Even at that speed, it would take </a:t>
            </a:r>
            <a:r>
              <a:rPr b="1" dirty="0"/>
              <a:t>2 years to fly to Neptune</a:t>
            </a:r>
            <a:r>
              <a:rPr dirty="0"/>
              <a:t>.</a:t>
            </a:r>
          </a:p>
        </p:txBody>
      </p:sp>
      <p:sp>
        <p:nvSpPr>
          <p:cNvPr id="19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93" name="Learn"/>
          <p:cNvSpPr/>
          <p:nvPr/>
        </p:nvSpPr>
        <p:spPr>
          <a:xfrm>
            <a:off x="19674202" y="529057"/>
            <a:ext cx="4218658" cy="2118510"/>
          </a:xfrm>
          <a:prstGeom prst="wedgeEllipseCallout">
            <a:avLst>
              <a:gd name="adj1" fmla="val -49385"/>
              <a:gd name="adj2" fmla="val 69607"/>
            </a:avLst>
          </a:prstGeom>
          <a:solidFill>
            <a:srgbClr val="0024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nvGrpSpPr>
          <p:cNvPr id="196" name="Group"/>
          <p:cNvGrpSpPr/>
          <p:nvPr/>
        </p:nvGrpSpPr>
        <p:grpSpPr>
          <a:xfrm>
            <a:off x="18345570" y="6667958"/>
            <a:ext cx="3657601" cy="4622204"/>
            <a:chOff x="0" y="0"/>
            <a:chExt cx="3657600" cy="4622203"/>
          </a:xfrm>
        </p:grpSpPr>
        <p:pic>
          <p:nvPicPr>
            <p:cNvPr id="194" name="Launch_of_Falcon_9_carrying_CRS-6_Dragon_(17170624642).jpg" descr="Launch_of_Falcon_9_carrying_CRS-6_Dragon_(17170624642).jpg"/>
            <p:cNvPicPr>
              <a:picLocks noChangeAspect="1"/>
            </p:cNvPicPr>
            <p:nvPr/>
          </p:nvPicPr>
          <p:blipFill>
            <a:blip r:embed="rId3"/>
            <a:stretch>
              <a:fillRect/>
            </a:stretch>
          </p:blipFill>
          <p:spPr>
            <a:xfrm>
              <a:off x="598488" y="0"/>
              <a:ext cx="2460625" cy="3690938"/>
            </a:xfrm>
            <a:prstGeom prst="rect">
              <a:avLst/>
            </a:prstGeom>
            <a:ln w="12700" cap="flat">
              <a:noFill/>
              <a:miter lim="400000"/>
            </a:ln>
            <a:effectLst/>
          </p:spPr>
        </p:pic>
        <p:sp>
          <p:nvSpPr>
            <p:cNvPr id="195" name="Caption"/>
            <p:cNvSpPr/>
            <p:nvPr/>
          </p:nvSpPr>
          <p:spPr>
            <a:xfrm>
              <a:off x="0" y="3792537"/>
              <a:ext cx="3657601" cy="829667"/>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The Space X Falcon 9 rocket</a:t>
              </a:r>
            </a:p>
          </p:txBody>
        </p:sp>
      </p:grpSp>
      <p:pic>
        <p:nvPicPr>
          <p:cNvPr id="197" name="Image" descr="Image"/>
          <p:cNvPicPr>
            <a:picLocks noChangeAspect="1"/>
          </p:cNvPicPr>
          <p:nvPr/>
        </p:nvPicPr>
        <p:blipFill>
          <a:blip r:embed="rId4"/>
          <a:stretch>
            <a:fillRect/>
          </a:stretch>
        </p:blipFill>
        <p:spPr>
          <a:xfrm>
            <a:off x="17537639" y="3309860"/>
            <a:ext cx="5273464" cy="3111343"/>
          </a:xfrm>
          <a:prstGeom prst="rect">
            <a:avLst/>
          </a:prstGeom>
          <a:ln w="12700">
            <a:miter lim="400000"/>
          </a:ln>
        </p:spPr>
      </p:pic>
      <p:sp>
        <p:nvSpPr>
          <p:cNvPr id="10" name="Rectangle 9">
            <a:extLst>
              <a:ext uri="{FF2B5EF4-FFF2-40B4-BE49-F238E27FC236}">
                <a16:creationId xmlns:a16="http://schemas.microsoft.com/office/drawing/2014/main" id="{D8E97C37-00F9-F443-B7FC-598BE678C1C9}"/>
              </a:ext>
            </a:extLst>
          </p:cNvPr>
          <p:cNvSpPr/>
          <p:nvPr/>
        </p:nvSpPr>
        <p:spPr>
          <a:xfrm>
            <a:off x="85768" y="90000"/>
            <a:ext cx="24199966" cy="13536000"/>
          </a:xfrm>
          <a:prstGeom prst="rect">
            <a:avLst/>
          </a:prstGeom>
          <a:noFill/>
          <a:ln w="2032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theme/theme1.xml><?xml version="1.0" encoding="utf-8"?>
<a:theme xmlns:a="http://schemas.openxmlformats.org/drawingml/2006/main" name="RAF Hyett Education Presentation Them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RAF Hyett Education Presentation Theme" id="{1C45F0D9-4386-487F-965B-F5A0FAF90EA8}" vid="{54C7FD72-0553-4C0D-9469-1AAFEEF30AAC}"/>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RAF Hyett Education Presentation Theme</Template>
  <TotalTime>735</TotalTime>
  <Words>3043</Words>
  <Application>Microsoft Macintosh PowerPoint</Application>
  <PresentationFormat>Custom</PresentationFormat>
  <Paragraphs>241</Paragraphs>
  <Slides>30</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Helvetica Neue</vt:lpstr>
      <vt:lpstr>Helvetica Neue Medium</vt:lpstr>
      <vt:lpstr>RAF Hyett Education Presentation Theme</vt:lpstr>
      <vt:lpstr>RAF Code Commanders: Cosmic Launch Project</vt:lpstr>
      <vt:lpstr>Disclaimer: Included in this project are links to YouTube videos and other websites selected to support learning outcomes for students. These links and media have been checked for their suitability at the time of publication.  The RAF and Hyett Education are not responsible for the content of any additional media or webpages shared by publishers, and do not endorse any services or products that they sell.  The RAF and Hyett Education are also not responsible for, and do not endorse, any adverts, comments or links appearing alongside or within media, including any associated with video materials on YouTube. We recommend that YouTube is used in a ‘logged out’ state, to minimise the risk that any advertisements that are shown are associated with the previous viewing history of the PC or facilitator that is leading the session. For information on signing in and out of YouTube, visit https://support.google.com/youtube/answer/3802431   The content of third-party links may change over time. We recommend that project facilitators carefully review media and third-party links before sharing them with students.</vt:lpstr>
      <vt:lpstr>We welcome feedback! If you encounter any errors or broken links in this project, or have constructive suggestions for improvement, please email Antony Hyett at antony@hyetteducation.com and provide details. Your cooperation and feedback is greatly appreciated.  We’d love to see how you’re getting on with this project. Please share students’ participation, progress and enjoyment of this project on social media using the hashtag #RAFCodeCommanders and follow @rafyouthengage and @hyetteducation to keep up to date with RAF Youth &amp; STEM and Hyett Education’s work with schools.</vt:lpstr>
      <vt:lpstr>Session 4: Beyond the Solar System, and completing our game program</vt:lpstr>
      <vt:lpstr>Overview</vt:lpstr>
      <vt:lpstr>Last session</vt:lpstr>
      <vt:lpstr>This session</vt:lpstr>
      <vt:lpstr>Discuss </vt:lpstr>
      <vt:lpstr>Journey times within our Solar System</vt:lpstr>
      <vt:lpstr>Beyond the Solar System</vt:lpstr>
      <vt:lpstr>Beyond the Solar System</vt:lpstr>
      <vt:lpstr>Watch: The Powers of Ten</vt:lpstr>
      <vt:lpstr>Thoughts on the universe:</vt:lpstr>
      <vt:lpstr>Opening up your project</vt:lpstr>
      <vt:lpstr>Correcting mistakes</vt:lpstr>
      <vt:lpstr>Back to our program</vt:lpstr>
      <vt:lpstr>The explosion algorithms</vt:lpstr>
      <vt:lpstr>What happens when the player completes all of the levels?</vt:lpstr>
      <vt:lpstr>Creating a well done message - algorithms</vt:lpstr>
      <vt:lpstr>Adding a timer</vt:lpstr>
      <vt:lpstr>Adding a timer algorithms</vt:lpstr>
      <vt:lpstr>What is wrong with many famous movie scenes set in outer space?</vt:lpstr>
      <vt:lpstr>What is wrong with many famous movie scenes set in outer space?</vt:lpstr>
      <vt:lpstr>Adding sound effects</vt:lpstr>
      <vt:lpstr>Testing and competing in your game!</vt:lpstr>
      <vt:lpstr>For reference, a completed version can be found at https://scratch.mit.edu/projects/425127673</vt:lpstr>
      <vt:lpstr>Checking our knowledge and understanding  https://create.kahoot.it/v2/share/raf-code-commanders-session-4-quiz/b85053b5-c3ca-4ee1-b697-2e539ae01aa8</vt:lpstr>
      <vt:lpstr>Next time</vt:lpstr>
      <vt:lpstr>Brought to you by the Royal Air Force in partnership with Hyett Education.  For more free and exciting STEM resources go to www.rafyouthstem.org.uk.  Special thanks to Flt Lt Michelle Randall (RAF Youth &amp; STEM), Antony Hyett (Hyett Education – www.hyetteducation.com) &amp; Richard Anderson (TechMentor UK – www.techmentor.uk).</vt:lpstr>
      <vt:lpstr>Other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Solar System: Coding Meets Space Science!</dc:title>
  <dc:creator>Antony Hyett</dc:creator>
  <cp:lastModifiedBy>Antony Hyett</cp:lastModifiedBy>
  <cp:revision>41</cp:revision>
  <dcterms:modified xsi:type="dcterms:W3CDTF">2020-10-04T20:21:38Z</dcterms:modified>
</cp:coreProperties>
</file>