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0"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a:tcStyle>
        <a:tcBdr/>
        <a:fill>
          <a:solidFill>
            <a:srgbClr val="FFFFFF"/>
          </a:solidFill>
        </a:fill>
      </a:tcStyle>
    </a:band2H>
    <a:firstCol>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4"/>
    <p:restoredTop sz="73034"/>
  </p:normalViewPr>
  <p:slideViewPr>
    <p:cSldViewPr snapToGrid="0" snapToObjects="1">
      <p:cViewPr varScale="1">
        <p:scale>
          <a:sx n="31" d="100"/>
          <a:sy n="31" d="100"/>
        </p:scale>
        <p:origin x="1459" y="62"/>
      </p:cViewPr>
      <p:guideLst/>
    </p:cSldViewPr>
  </p:slideViewPr>
  <p:outlineViewPr>
    <p:cViewPr>
      <p:scale>
        <a:sx n="33" d="100"/>
        <a:sy n="33" d="100"/>
      </p:scale>
      <p:origin x="0" y="-191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2" name="Shape 212"/>
          <p:cNvSpPr>
            <a:spLocks noGrp="1" noRot="1" noChangeAspect="1"/>
          </p:cNvSpPr>
          <p:nvPr>
            <p:ph type="sldImg"/>
          </p:nvPr>
        </p:nvSpPr>
        <p:spPr>
          <a:xfrm>
            <a:off x="1143000" y="685800"/>
            <a:ext cx="4572000" cy="3429000"/>
          </a:xfrm>
          <a:prstGeom prst="rect">
            <a:avLst/>
          </a:prstGeom>
        </p:spPr>
        <p:txBody>
          <a:bodyPr/>
          <a:lstStyle/>
          <a:p>
            <a:endParaRPr/>
          </a:p>
        </p:txBody>
      </p:sp>
      <p:sp>
        <p:nvSpPr>
          <p:cNvPr id="213" name="Shape 21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a:spLocks noGrp="1" noRot="1" noChangeAspect="1"/>
          </p:cNvSpPr>
          <p:nvPr>
            <p:ph type="sldImg"/>
          </p:nvPr>
        </p:nvSpPr>
        <p:spPr>
          <a:xfrm>
            <a:off x="381000" y="685800"/>
            <a:ext cx="6096000" cy="3429000"/>
          </a:xfrm>
          <a:prstGeom prst="rect">
            <a:avLst/>
          </a:prstGeom>
        </p:spPr>
        <p:txBody>
          <a:bodyPr/>
          <a:lstStyle/>
          <a:p>
            <a:endParaRPr/>
          </a:p>
        </p:txBody>
      </p:sp>
      <p:sp>
        <p:nvSpPr>
          <p:cNvPr id="259" name="Shape 259"/>
          <p:cNvSpPr>
            <a:spLocks noGrp="1"/>
          </p:cNvSpPr>
          <p:nvPr>
            <p:ph type="body" sz="quarter" idx="1"/>
          </p:nvPr>
        </p:nvSpPr>
        <p:spPr>
          <a:prstGeom prst="rect">
            <a:avLst/>
          </a:prstGeom>
        </p:spPr>
        <p:txBody>
          <a:bodyPr/>
          <a:lstStyle/>
          <a:p>
            <a:pPr>
              <a:defRPr b="1"/>
            </a:pPr>
            <a:r>
              <a:t>Notes:</a:t>
            </a:r>
          </a:p>
          <a:p>
            <a:pPr>
              <a:defRPr b="1"/>
            </a:pPr>
            <a:endParaRPr/>
          </a:p>
          <a:p>
            <a:pPr marL="342900" indent="-342900">
              <a:buSzPct val="100000"/>
              <a:buChar char="-"/>
            </a:pPr>
            <a:r>
              <a:t>Students will have different levels of experience and understanding of computer science principles from their previous experiences in school and/or at home. Take account of that in both the level of discussion, and in the pairings / groupings of students you facilitate.</a:t>
            </a:r>
          </a:p>
          <a:p>
            <a:pPr marL="342900" indent="-342900">
              <a:buSzPct val="100000"/>
              <a:buChar char="-"/>
            </a:pPr>
            <a:endParaRPr/>
          </a:p>
          <a:p>
            <a:pPr>
              <a:defRPr b="1"/>
            </a:pPr>
            <a:r>
              <a:t>Common misconceptions:</a:t>
            </a:r>
          </a:p>
          <a:p>
            <a:endParaRPr/>
          </a:p>
          <a:p>
            <a:pPr marL="342900" indent="-342900">
              <a:buSzPct val="100000"/>
              <a:buChar char="-"/>
            </a:pPr>
            <a:r>
              <a:t>The most common misconception about algorithms is that they are always ‘run’ on computers. In fact, the term ‘algorithm’ applies to any set of instructions that are run in sequence, as will be explored over the next slides and video clips</a:t>
            </a:r>
          </a:p>
          <a:p>
            <a:pPr marL="342900" indent="-342900">
              <a:buSzPct val="100000"/>
              <a:buChar char="-"/>
            </a:pPr>
            <a:r>
              <a:t>Algorithms can be represented in a range of different ways: as a list of instructions, as a recipe, as ‘pseudocode’ (pretend computer-like code written in more natural language), or as flowcharts. Even musical notation is a representation of the algorithms of a piece of music.</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Shape 372"/>
          <p:cNvSpPr>
            <a:spLocks noGrp="1" noRot="1" noChangeAspect="1"/>
          </p:cNvSpPr>
          <p:nvPr>
            <p:ph type="sldImg"/>
          </p:nvPr>
        </p:nvSpPr>
        <p:spPr>
          <a:xfrm>
            <a:off x="381000" y="685800"/>
            <a:ext cx="6096000" cy="3429000"/>
          </a:xfrm>
          <a:prstGeom prst="rect">
            <a:avLst/>
          </a:prstGeom>
        </p:spPr>
        <p:txBody>
          <a:bodyPr/>
          <a:lstStyle/>
          <a:p>
            <a:endParaRPr/>
          </a:p>
        </p:txBody>
      </p:sp>
      <p:sp>
        <p:nvSpPr>
          <p:cNvPr id="373" name="Shape 373"/>
          <p:cNvSpPr>
            <a:spLocks noGrp="1"/>
          </p:cNvSpPr>
          <p:nvPr>
            <p:ph type="body" sz="quarter" idx="1"/>
          </p:nvPr>
        </p:nvSpPr>
        <p:spPr>
          <a:prstGeom prst="rect">
            <a:avLst/>
          </a:prstGeom>
        </p:spPr>
        <p:txBody>
          <a:bodyPr/>
          <a:lstStyle/>
          <a:p>
            <a:pPr>
              <a:defRPr b="1"/>
            </a:pPr>
            <a:r>
              <a:t>Notes:</a:t>
            </a:r>
          </a:p>
          <a:p>
            <a:pPr>
              <a:defRPr b="1"/>
            </a:pPr>
            <a:endParaRPr/>
          </a:p>
          <a:p>
            <a:pPr marL="342900" indent="-342900">
              <a:buSzPct val="100000"/>
              <a:buChar char="-"/>
            </a:pPr>
            <a:r>
              <a:t>On the slide are </a:t>
            </a:r>
            <a:r>
              <a:rPr b="1"/>
              <a:t>three algorithms</a:t>
            </a:r>
            <a:r>
              <a:t>, each of which is made up of a number of pieces of </a:t>
            </a:r>
            <a:r>
              <a:rPr b="1"/>
              <a:t>code</a:t>
            </a:r>
            <a:r>
              <a:t>.</a:t>
            </a:r>
          </a:p>
          <a:p>
            <a:pPr marL="342900" indent="-342900">
              <a:buSzPct val="100000"/>
              <a:buChar char="-"/>
            </a:pPr>
            <a:r>
              <a:t>The whole thing is a </a:t>
            </a:r>
            <a:r>
              <a:rPr b="1"/>
              <a:t>program.</a:t>
            </a:r>
          </a:p>
          <a:p>
            <a:pPr marL="342900" indent="-342900">
              <a:buSzPct val="100000"/>
              <a:buChar char="-"/>
            </a:pPr>
            <a:r>
              <a:t>The act of creating this is </a:t>
            </a:r>
            <a:r>
              <a:rPr b="1"/>
              <a:t>coding.</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Shape 383"/>
          <p:cNvSpPr>
            <a:spLocks noGrp="1" noRot="1" noChangeAspect="1"/>
          </p:cNvSpPr>
          <p:nvPr>
            <p:ph type="sldImg"/>
          </p:nvPr>
        </p:nvSpPr>
        <p:spPr>
          <a:xfrm>
            <a:off x="381000" y="685800"/>
            <a:ext cx="6096000" cy="3429000"/>
          </a:xfrm>
          <a:prstGeom prst="rect">
            <a:avLst/>
          </a:prstGeom>
        </p:spPr>
        <p:txBody>
          <a:bodyPr/>
          <a:lstStyle/>
          <a:p>
            <a:endParaRPr/>
          </a:p>
        </p:txBody>
      </p:sp>
      <p:sp>
        <p:nvSpPr>
          <p:cNvPr id="384" name="Shape 384"/>
          <p:cNvSpPr>
            <a:spLocks noGrp="1"/>
          </p:cNvSpPr>
          <p:nvPr>
            <p:ph type="body" sz="quarter" idx="1"/>
          </p:nvPr>
        </p:nvSpPr>
        <p:spPr>
          <a:prstGeom prst="rect">
            <a:avLst/>
          </a:prstGeom>
        </p:spPr>
        <p:txBody>
          <a:bodyPr/>
          <a:lstStyle/>
          <a:p>
            <a:pPr>
              <a:defRPr b="1"/>
            </a:pPr>
            <a:r>
              <a:t>Notes:</a:t>
            </a:r>
          </a:p>
          <a:p>
            <a:pPr>
              <a:defRPr b="1"/>
            </a:pPr>
            <a:endParaRPr/>
          </a:p>
          <a:p>
            <a:r>
              <a:t>- The video clip provides an introduction to Scratch. It is not intended that the students manipulate the project yet. If they do, the next slide provides information on how to ‘undo’ any accidental changes!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Shape 394"/>
          <p:cNvSpPr>
            <a:spLocks noGrp="1" noRot="1" noChangeAspect="1"/>
          </p:cNvSpPr>
          <p:nvPr>
            <p:ph type="sldImg"/>
          </p:nvPr>
        </p:nvSpPr>
        <p:spPr>
          <a:xfrm>
            <a:off x="381000" y="685800"/>
            <a:ext cx="6096000" cy="3429000"/>
          </a:xfrm>
          <a:prstGeom prst="rect">
            <a:avLst/>
          </a:prstGeom>
        </p:spPr>
        <p:txBody>
          <a:bodyPr/>
          <a:lstStyle/>
          <a:p>
            <a:endParaRPr/>
          </a:p>
        </p:txBody>
      </p:sp>
      <p:sp>
        <p:nvSpPr>
          <p:cNvPr id="395" name="Shape 395"/>
          <p:cNvSpPr>
            <a:spLocks noGrp="1"/>
          </p:cNvSpPr>
          <p:nvPr>
            <p:ph type="body" sz="quarter" idx="1"/>
          </p:nvPr>
        </p:nvSpPr>
        <p:spPr>
          <a:prstGeom prst="rect">
            <a:avLst/>
          </a:prstGeom>
        </p:spPr>
        <p:txBody>
          <a:bodyPr/>
          <a:lstStyle/>
          <a:p>
            <a:pPr>
              <a:defRPr b="1"/>
            </a:pPr>
            <a:r>
              <a:t>Notes:</a:t>
            </a:r>
          </a:p>
          <a:p>
            <a:pPr>
              <a:defRPr b="1"/>
            </a:pPr>
            <a:endParaRPr/>
          </a:p>
          <a:p>
            <a:pPr marL="342900" indent="-342900">
              <a:buSzPct val="100000"/>
              <a:buChar char="-"/>
            </a:pPr>
            <a:r>
              <a:t>An important piece of information to share with the students.</a:t>
            </a:r>
          </a:p>
          <a:p>
            <a:pPr marL="342900" indent="-342900">
              <a:buSzPct val="100000"/>
              <a:buChar char="-"/>
            </a:pPr>
            <a:r>
              <a:t>This slide will be included in all of the later sessions too, as a reminder.</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Shape 403"/>
          <p:cNvSpPr>
            <a:spLocks noGrp="1" noRot="1" noChangeAspect="1"/>
          </p:cNvSpPr>
          <p:nvPr>
            <p:ph type="sldImg"/>
          </p:nvPr>
        </p:nvSpPr>
        <p:spPr>
          <a:xfrm>
            <a:off x="381000" y="685800"/>
            <a:ext cx="6096000" cy="3429000"/>
          </a:xfrm>
          <a:prstGeom prst="rect">
            <a:avLst/>
          </a:prstGeom>
        </p:spPr>
        <p:txBody>
          <a:bodyPr/>
          <a:lstStyle/>
          <a:p>
            <a:endParaRPr/>
          </a:p>
        </p:txBody>
      </p:sp>
      <p:sp>
        <p:nvSpPr>
          <p:cNvPr id="404" name="Shape 404"/>
          <p:cNvSpPr>
            <a:spLocks noGrp="1"/>
          </p:cNvSpPr>
          <p:nvPr>
            <p:ph type="body" sz="quarter" idx="1"/>
          </p:nvPr>
        </p:nvSpPr>
        <p:spPr>
          <a:prstGeom prst="rect">
            <a:avLst/>
          </a:prstGeom>
        </p:spPr>
        <p:txBody>
          <a:bodyPr/>
          <a:lstStyle/>
          <a:p>
            <a:pPr>
              <a:defRPr b="1"/>
            </a:pPr>
            <a:r>
              <a:t>Notes</a:t>
            </a:r>
            <a:r>
              <a:rPr b="0"/>
              <a:t>:</a:t>
            </a:r>
          </a:p>
          <a:p>
            <a:endParaRPr b="0"/>
          </a:p>
          <a:p>
            <a:pPr marL="342900" indent="-342900">
              <a:buSzPct val="100000"/>
              <a:buChar char="-"/>
            </a:pPr>
            <a:r>
              <a:t>This is an opportunity to assess the students’ prior knowledge of the Solar System</a:t>
            </a:r>
          </a:p>
          <a:p>
            <a:pPr marL="342900" indent="-342900">
              <a:buSzPct val="100000"/>
              <a:buChar char="-"/>
            </a:pPr>
            <a:r>
              <a:t>Remember: since 2006, Pluto is </a:t>
            </a:r>
            <a:r>
              <a:rPr b="1"/>
              <a:t>no longer considered a planet. </a:t>
            </a:r>
            <a:r>
              <a:t>Pluto is now considered to be a dwarf planet, the largest of the objects in the Kuiper belt, a ring of bodies beyond the orbit of Neptune.</a:t>
            </a:r>
          </a:p>
          <a:p>
            <a:pPr marL="342900" indent="-342900">
              <a:buSzPct val="100000"/>
              <a:buChar char="-"/>
            </a:pPr>
            <a:endParaRPr/>
          </a:p>
          <a:p>
            <a:pPr>
              <a:defRPr b="1"/>
            </a:pPr>
            <a:r>
              <a:t>Misconception:</a:t>
            </a:r>
          </a:p>
          <a:p>
            <a:pPr>
              <a:defRPr b="1"/>
            </a:pPr>
            <a:endParaRPr/>
          </a:p>
          <a:p>
            <a:r>
              <a:t>- Some students think that The Sun, and The Moon, are also planets. Remind them that the planets (including Earth) orbit The Sun, and that The Moon orbits the Earth. There are many other moons around other planets in the Solar System. Mars has two moons orbiting around it, for example, while Jupiter has over 75!</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Shape 420"/>
          <p:cNvSpPr>
            <a:spLocks noGrp="1" noRot="1" noChangeAspect="1"/>
          </p:cNvSpPr>
          <p:nvPr>
            <p:ph type="sldImg"/>
          </p:nvPr>
        </p:nvSpPr>
        <p:spPr>
          <a:xfrm>
            <a:off x="381000" y="685800"/>
            <a:ext cx="6096000" cy="3429000"/>
          </a:xfrm>
          <a:prstGeom prst="rect">
            <a:avLst/>
          </a:prstGeom>
        </p:spPr>
        <p:txBody>
          <a:bodyPr/>
          <a:lstStyle/>
          <a:p>
            <a:endParaRPr/>
          </a:p>
        </p:txBody>
      </p:sp>
      <p:sp>
        <p:nvSpPr>
          <p:cNvPr id="421" name="Shape 421"/>
          <p:cNvSpPr>
            <a:spLocks noGrp="1"/>
          </p:cNvSpPr>
          <p:nvPr>
            <p:ph type="body" sz="quarter" idx="1"/>
          </p:nvPr>
        </p:nvSpPr>
        <p:spPr>
          <a:prstGeom prst="rect">
            <a:avLst/>
          </a:prstGeom>
        </p:spPr>
        <p:txBody>
          <a:bodyPr/>
          <a:lstStyle/>
          <a:p>
            <a:pPr>
              <a:defRPr b="1"/>
            </a:pPr>
            <a:r>
              <a:t>Notes:</a:t>
            </a:r>
          </a:p>
          <a:p>
            <a:pPr>
              <a:defRPr b="1"/>
            </a:pPr>
            <a:endParaRPr/>
          </a:p>
          <a:p>
            <a:pPr marL="342900" indent="-342900">
              <a:buSzPct val="100000"/>
              <a:buChar char="-"/>
            </a:pPr>
            <a:r>
              <a:t>This is an opportunity for the students to look at the list of planets under the ‘Costumes’ tab in Scratch.</a:t>
            </a:r>
          </a:p>
          <a:p>
            <a:pPr marL="342900" indent="-342900">
              <a:buSzPct val="100000"/>
              <a:buChar char="-"/>
            </a:pPr>
            <a:r>
              <a:t>If a student accidentally moves or deletes a sprite, remind them of the information on the ‘Correcting Mistakes’ slide.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Shape 429"/>
          <p:cNvSpPr>
            <a:spLocks noGrp="1" noRot="1" noChangeAspect="1"/>
          </p:cNvSpPr>
          <p:nvPr>
            <p:ph type="sldImg"/>
          </p:nvPr>
        </p:nvSpPr>
        <p:spPr>
          <a:xfrm>
            <a:off x="381000" y="685800"/>
            <a:ext cx="6096000" cy="3429000"/>
          </a:xfrm>
          <a:prstGeom prst="rect">
            <a:avLst/>
          </a:prstGeom>
        </p:spPr>
        <p:txBody>
          <a:bodyPr/>
          <a:lstStyle/>
          <a:p>
            <a:endParaRPr/>
          </a:p>
        </p:txBody>
      </p:sp>
      <p:sp>
        <p:nvSpPr>
          <p:cNvPr id="430" name="Shape 430"/>
          <p:cNvSpPr>
            <a:spLocks noGrp="1"/>
          </p:cNvSpPr>
          <p:nvPr>
            <p:ph type="body" sz="quarter" idx="1"/>
          </p:nvPr>
        </p:nvSpPr>
        <p:spPr>
          <a:prstGeom prst="rect">
            <a:avLst/>
          </a:prstGeom>
        </p:spPr>
        <p:txBody>
          <a:bodyPr/>
          <a:lstStyle/>
          <a:p>
            <a:pPr>
              <a:defRPr b="1"/>
            </a:pPr>
            <a:r>
              <a:t>Notes:</a:t>
            </a:r>
          </a:p>
          <a:p>
            <a:pPr>
              <a:defRPr b="1"/>
            </a:pPr>
            <a:endParaRPr/>
          </a:p>
          <a:p>
            <a:pPr marL="342900" indent="-342900">
              <a:buSzPct val="100000"/>
              <a:buChar char="-"/>
            </a:pPr>
            <a:r>
              <a:t>This video, from National Geographic, introduces students to the origins and structure of The Solar System</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Shape 441"/>
          <p:cNvSpPr>
            <a:spLocks noGrp="1" noRot="1" noChangeAspect="1"/>
          </p:cNvSpPr>
          <p:nvPr>
            <p:ph type="sldImg"/>
          </p:nvPr>
        </p:nvSpPr>
        <p:spPr>
          <a:xfrm>
            <a:off x="381000" y="685800"/>
            <a:ext cx="6096000" cy="3429000"/>
          </a:xfrm>
          <a:prstGeom prst="rect">
            <a:avLst/>
          </a:prstGeom>
        </p:spPr>
        <p:txBody>
          <a:bodyPr/>
          <a:lstStyle/>
          <a:p>
            <a:endParaRPr/>
          </a:p>
        </p:txBody>
      </p:sp>
      <p:sp>
        <p:nvSpPr>
          <p:cNvPr id="442" name="Shape 442"/>
          <p:cNvSpPr>
            <a:spLocks noGrp="1"/>
          </p:cNvSpPr>
          <p:nvPr>
            <p:ph type="body" sz="quarter" idx="1"/>
          </p:nvPr>
        </p:nvSpPr>
        <p:spPr>
          <a:prstGeom prst="rect">
            <a:avLst/>
          </a:prstGeom>
        </p:spPr>
        <p:txBody>
          <a:bodyPr/>
          <a:lstStyle/>
          <a:p>
            <a:pPr>
              <a:defRPr b="1"/>
            </a:pPr>
            <a:r>
              <a:t>Notes:</a:t>
            </a:r>
          </a:p>
          <a:p>
            <a:pPr>
              <a:defRPr b="1"/>
            </a:pPr>
            <a:endParaRPr/>
          </a:p>
          <a:p>
            <a:r>
              <a:t>- For more information on Voyager One, see https://en.wikipedia.org/wiki/Voyager_1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Shape 454"/>
          <p:cNvSpPr>
            <a:spLocks noGrp="1" noRot="1" noChangeAspect="1"/>
          </p:cNvSpPr>
          <p:nvPr>
            <p:ph type="sldImg"/>
          </p:nvPr>
        </p:nvSpPr>
        <p:spPr>
          <a:xfrm>
            <a:off x="381000" y="685800"/>
            <a:ext cx="6096000" cy="3429000"/>
          </a:xfrm>
          <a:prstGeom prst="rect">
            <a:avLst/>
          </a:prstGeom>
        </p:spPr>
        <p:txBody>
          <a:bodyPr/>
          <a:lstStyle/>
          <a:p>
            <a:endParaRPr/>
          </a:p>
        </p:txBody>
      </p:sp>
      <p:sp>
        <p:nvSpPr>
          <p:cNvPr id="455" name="Shape 455"/>
          <p:cNvSpPr>
            <a:spLocks noGrp="1"/>
          </p:cNvSpPr>
          <p:nvPr>
            <p:ph type="body" sz="quarter" idx="1"/>
          </p:nvPr>
        </p:nvSpPr>
        <p:spPr>
          <a:prstGeom prst="rect">
            <a:avLst/>
          </a:prstGeom>
        </p:spPr>
        <p:txBody>
          <a:bodyPr/>
          <a:lstStyle/>
          <a:p>
            <a:pPr>
              <a:defRPr b="1"/>
            </a:pPr>
            <a:r>
              <a:t>Notes:</a:t>
            </a:r>
          </a:p>
          <a:p>
            <a:pPr>
              <a:defRPr b="1"/>
            </a:pPr>
            <a:endParaRPr/>
          </a:p>
          <a:p>
            <a:r>
              <a:t>- The explosion costume will be used if the probe hits the edge of The Stage.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Shape 465"/>
          <p:cNvSpPr>
            <a:spLocks noGrp="1" noRot="1" noChangeAspect="1"/>
          </p:cNvSpPr>
          <p:nvPr>
            <p:ph type="sldImg"/>
          </p:nvPr>
        </p:nvSpPr>
        <p:spPr>
          <a:xfrm>
            <a:off x="381000" y="685800"/>
            <a:ext cx="6096000" cy="3429000"/>
          </a:xfrm>
          <a:prstGeom prst="rect">
            <a:avLst/>
          </a:prstGeom>
        </p:spPr>
        <p:txBody>
          <a:bodyPr/>
          <a:lstStyle/>
          <a:p>
            <a:endParaRPr/>
          </a:p>
        </p:txBody>
      </p:sp>
      <p:sp>
        <p:nvSpPr>
          <p:cNvPr id="466" name="Shape 466"/>
          <p:cNvSpPr>
            <a:spLocks noGrp="1"/>
          </p:cNvSpPr>
          <p:nvPr>
            <p:ph type="body" sz="quarter" idx="1"/>
          </p:nvPr>
        </p:nvSpPr>
        <p:spPr>
          <a:prstGeom prst="rect">
            <a:avLst/>
          </a:prstGeom>
        </p:spPr>
        <p:txBody>
          <a:bodyPr/>
          <a:lstStyle/>
          <a:p>
            <a:pPr>
              <a:defRPr b="1"/>
            </a:pPr>
            <a:r>
              <a:t>Notes:</a:t>
            </a:r>
          </a:p>
          <a:p>
            <a:pPr>
              <a:defRPr b="1"/>
            </a:pPr>
            <a:endParaRPr/>
          </a:p>
          <a:p>
            <a:r>
              <a:t>- Decomposition is a key concept in computer science, and allows programmers to create incredibly sophisticated programs by solving a series of problems in turn</a:t>
            </a:r>
          </a:p>
          <a:p>
            <a:r>
              <a:t>- In programming our game, we are going to model this approach, by working on different aspects of the game, in turn, over the course of the project.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Shape 479"/>
          <p:cNvSpPr>
            <a:spLocks noGrp="1" noRot="1" noChangeAspect="1"/>
          </p:cNvSpPr>
          <p:nvPr>
            <p:ph type="sldImg"/>
          </p:nvPr>
        </p:nvSpPr>
        <p:spPr>
          <a:xfrm>
            <a:off x="381000" y="685800"/>
            <a:ext cx="6096000" cy="3429000"/>
          </a:xfrm>
          <a:prstGeom prst="rect">
            <a:avLst/>
          </a:prstGeom>
        </p:spPr>
        <p:txBody>
          <a:bodyPr/>
          <a:lstStyle/>
          <a:p>
            <a:endParaRPr/>
          </a:p>
        </p:txBody>
      </p:sp>
      <p:sp>
        <p:nvSpPr>
          <p:cNvPr id="480" name="Shape 480"/>
          <p:cNvSpPr>
            <a:spLocks noGrp="1"/>
          </p:cNvSpPr>
          <p:nvPr>
            <p:ph type="body" sz="quarter" idx="1"/>
          </p:nvPr>
        </p:nvSpPr>
        <p:spPr>
          <a:prstGeom prst="rect">
            <a:avLst/>
          </a:prstGeom>
        </p:spPr>
        <p:txBody>
          <a:bodyPr/>
          <a:lstStyle/>
          <a:p>
            <a:pPr>
              <a:defRPr b="1"/>
            </a:pPr>
            <a:r>
              <a:t>Notes:</a:t>
            </a:r>
          </a:p>
          <a:p>
            <a:pPr>
              <a:defRPr b="1"/>
            </a:pPr>
            <a:endParaRPr/>
          </a:p>
          <a:p>
            <a:pPr>
              <a:defRPr b="1"/>
            </a:pPr>
            <a:r>
              <a:t>- </a:t>
            </a:r>
            <a:r>
              <a:rPr b="0"/>
              <a:t>This is an important activity in the project, as it will allow the students to appreciate the different aspects of the completed game, and how the player interacts with the probe when playing.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noRot="1" noChangeAspect="1"/>
          </p:cNvSpPr>
          <p:nvPr>
            <p:ph type="sldImg"/>
          </p:nvPr>
        </p:nvSpPr>
        <p:spPr>
          <a:xfrm>
            <a:off x="381000" y="685800"/>
            <a:ext cx="6096000" cy="3429000"/>
          </a:xfrm>
          <a:prstGeom prst="rect">
            <a:avLst/>
          </a:prstGeom>
        </p:spPr>
        <p:txBody>
          <a:bodyPr/>
          <a:lstStyle/>
          <a:p>
            <a:endParaRPr/>
          </a:p>
        </p:txBody>
      </p:sp>
      <p:sp>
        <p:nvSpPr>
          <p:cNvPr id="271" name="Shape 271"/>
          <p:cNvSpPr>
            <a:spLocks noGrp="1"/>
          </p:cNvSpPr>
          <p:nvPr>
            <p:ph type="body" sz="quarter" idx="1"/>
          </p:nvPr>
        </p:nvSpPr>
        <p:spPr>
          <a:prstGeom prst="rect">
            <a:avLst/>
          </a:prstGeom>
        </p:spPr>
        <p:txBody>
          <a:bodyPr/>
          <a:lstStyle/>
          <a:p>
            <a:pPr>
              <a:defRPr b="1"/>
            </a:pPr>
            <a:r>
              <a:rPr dirty="0"/>
              <a:t>Notes:</a:t>
            </a:r>
          </a:p>
          <a:p>
            <a:pPr>
              <a:defRPr b="1"/>
            </a:pPr>
            <a:endParaRPr dirty="0"/>
          </a:p>
          <a:p>
            <a:pPr marL="342900" indent="-342900">
              <a:buSzPct val="100000"/>
              <a:buChar char="-"/>
            </a:pPr>
            <a:r>
              <a:rPr dirty="0"/>
              <a:t>The first video linked here is a good interactive introduction to the concept of an algorithm, with prompts to pause the video and questioning points within it. It also has the advantage of being presented by the same presenter (Richard) who will be delivering the Scratch tutorials later in the project. The video also utilizes flowcharts in explaining algorithms, showing that algorithms are not always run on computers. (Note that the end of the video references a separate project (Flappy Parrot), so you may need to clarify with the students).</a:t>
            </a:r>
          </a:p>
          <a:p>
            <a:pPr marL="342900" indent="-342900">
              <a:buSzPct val="100000"/>
              <a:buChar char="-"/>
            </a:pPr>
            <a:endParaRPr b="1" dirty="0"/>
          </a:p>
          <a:p>
            <a:pPr>
              <a:defRPr b="1"/>
            </a:pPr>
            <a:r>
              <a:rPr dirty="0"/>
              <a:t>Common misconceptions:</a:t>
            </a:r>
          </a:p>
          <a:p>
            <a:endParaRPr dirty="0"/>
          </a:p>
          <a:p>
            <a:pPr marL="342900" indent="-342900">
              <a:buSzPct val="100000"/>
              <a:buChar char="-"/>
            </a:pPr>
            <a:r>
              <a:rPr dirty="0"/>
              <a:t>The most common misconception about algorithms is that they are always ‘run’ on computers. In fact, the term ‘algorithm’ applies to any set of instructions that are run in sequence, as will be explored over the next slides and video clips.</a:t>
            </a:r>
          </a:p>
          <a:p>
            <a:pPr marL="342900" indent="-342900">
              <a:buSzPct val="100000"/>
              <a:buChar char="-"/>
            </a:pPr>
            <a:r>
              <a:rPr dirty="0"/>
              <a:t>Algorithms can be represented in a range of different ways: as a list of instructions, as a recipe, as ‘pseudocode’ (pretend computer-like code written in more natural language), or as flowcharts. Even musical notation is a representation of the algorithms of a piece of music.</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Shape 511"/>
          <p:cNvSpPr>
            <a:spLocks noGrp="1" noRot="1" noChangeAspect="1"/>
          </p:cNvSpPr>
          <p:nvPr>
            <p:ph type="sldImg"/>
          </p:nvPr>
        </p:nvSpPr>
        <p:spPr>
          <a:xfrm>
            <a:off x="381000" y="685800"/>
            <a:ext cx="6096000" cy="3429000"/>
          </a:xfrm>
          <a:prstGeom prst="rect">
            <a:avLst/>
          </a:prstGeom>
        </p:spPr>
        <p:txBody>
          <a:bodyPr/>
          <a:lstStyle/>
          <a:p>
            <a:endParaRPr/>
          </a:p>
        </p:txBody>
      </p:sp>
      <p:sp>
        <p:nvSpPr>
          <p:cNvPr id="512" name="Shape 512"/>
          <p:cNvSpPr>
            <a:spLocks noGrp="1"/>
          </p:cNvSpPr>
          <p:nvPr>
            <p:ph type="body" sz="quarter" idx="1"/>
          </p:nvPr>
        </p:nvSpPr>
        <p:spPr>
          <a:prstGeom prst="rect">
            <a:avLst/>
          </a:prstGeom>
        </p:spPr>
        <p:txBody>
          <a:bodyPr/>
          <a:lstStyle/>
          <a:p>
            <a:pPr>
              <a:defRPr b="1"/>
            </a:pPr>
            <a:r>
              <a:t>Notes:</a:t>
            </a:r>
          </a:p>
          <a:p>
            <a:pPr>
              <a:defRPr b="1"/>
            </a:pPr>
            <a:endParaRPr/>
          </a:p>
          <a:p>
            <a:r>
              <a:t>- This slide is also available as a printable PDF resource; you may wish students to have a copy of this as the film on the next slide is played, and to annotate / write their ideas onto that printout.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Shape 520"/>
          <p:cNvSpPr>
            <a:spLocks noGrp="1" noRot="1" noChangeAspect="1"/>
          </p:cNvSpPr>
          <p:nvPr>
            <p:ph type="sldImg"/>
          </p:nvPr>
        </p:nvSpPr>
        <p:spPr>
          <a:xfrm>
            <a:off x="381000" y="685800"/>
            <a:ext cx="6096000" cy="3429000"/>
          </a:xfrm>
          <a:prstGeom prst="rect">
            <a:avLst/>
          </a:prstGeom>
        </p:spPr>
        <p:txBody>
          <a:bodyPr/>
          <a:lstStyle/>
          <a:p>
            <a:endParaRPr/>
          </a:p>
        </p:txBody>
      </p:sp>
      <p:sp>
        <p:nvSpPr>
          <p:cNvPr id="521" name="Shape 521"/>
          <p:cNvSpPr>
            <a:spLocks noGrp="1"/>
          </p:cNvSpPr>
          <p:nvPr>
            <p:ph type="body" sz="quarter" idx="1"/>
          </p:nvPr>
        </p:nvSpPr>
        <p:spPr>
          <a:prstGeom prst="rect">
            <a:avLst/>
          </a:prstGeom>
        </p:spPr>
        <p:txBody>
          <a:bodyPr/>
          <a:lstStyle/>
          <a:p>
            <a:pPr>
              <a:defRPr b="1"/>
            </a:pPr>
            <a:r>
              <a:t>Notes:</a:t>
            </a:r>
          </a:p>
          <a:p>
            <a:pPr>
              <a:defRPr b="1"/>
            </a:pPr>
            <a:endParaRPr/>
          </a:p>
          <a:p>
            <a:r>
              <a:t>- The gameplay video shows the complete game being played. Play the video for the students and ask them to consider the questions on the previous slide (these questions are repeated again on the following slide, for discussion).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Shape 555"/>
          <p:cNvSpPr>
            <a:spLocks noGrp="1" noRot="1" noChangeAspect="1"/>
          </p:cNvSpPr>
          <p:nvPr>
            <p:ph type="sldImg"/>
          </p:nvPr>
        </p:nvSpPr>
        <p:spPr>
          <a:xfrm>
            <a:off x="381000" y="685800"/>
            <a:ext cx="6096000" cy="3429000"/>
          </a:xfrm>
          <a:prstGeom prst="rect">
            <a:avLst/>
          </a:prstGeom>
        </p:spPr>
        <p:txBody>
          <a:bodyPr/>
          <a:lstStyle/>
          <a:p>
            <a:endParaRPr/>
          </a:p>
        </p:txBody>
      </p:sp>
      <p:sp>
        <p:nvSpPr>
          <p:cNvPr id="556" name="Shape 556"/>
          <p:cNvSpPr>
            <a:spLocks noGrp="1"/>
          </p:cNvSpPr>
          <p:nvPr>
            <p:ph type="body" sz="quarter" idx="1"/>
          </p:nvPr>
        </p:nvSpPr>
        <p:spPr>
          <a:prstGeom prst="rect">
            <a:avLst/>
          </a:prstGeom>
        </p:spPr>
        <p:txBody>
          <a:bodyPr/>
          <a:lstStyle/>
          <a:p>
            <a:pPr>
              <a:defRPr b="1"/>
            </a:pPr>
            <a:r>
              <a:t>Notes:</a:t>
            </a:r>
          </a:p>
          <a:p>
            <a:pPr>
              <a:defRPr b="1"/>
            </a:pPr>
            <a:endParaRPr/>
          </a:p>
          <a:p>
            <a:pPr marL="342900" indent="-342900">
              <a:buSzPct val="100000"/>
              <a:buChar char="-"/>
            </a:pPr>
            <a:r>
              <a:t>This slide is also available as a printable PDF resource</a:t>
            </a:r>
          </a:p>
          <a:p>
            <a:pPr marL="342900" indent="-342900">
              <a:buSzPct val="100000"/>
              <a:buChar char="-"/>
            </a:pPr>
            <a:r>
              <a:t>Review the questions and the answers the students have given before moving on.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 name="Shape 573"/>
          <p:cNvSpPr>
            <a:spLocks noGrp="1" noRot="1" noChangeAspect="1"/>
          </p:cNvSpPr>
          <p:nvPr>
            <p:ph type="sldImg"/>
          </p:nvPr>
        </p:nvSpPr>
        <p:spPr>
          <a:xfrm>
            <a:off x="381000" y="685800"/>
            <a:ext cx="6096000" cy="3429000"/>
          </a:xfrm>
          <a:prstGeom prst="rect">
            <a:avLst/>
          </a:prstGeom>
        </p:spPr>
        <p:txBody>
          <a:bodyPr/>
          <a:lstStyle/>
          <a:p>
            <a:endParaRPr/>
          </a:p>
        </p:txBody>
      </p:sp>
      <p:sp>
        <p:nvSpPr>
          <p:cNvPr id="574" name="Shape 574"/>
          <p:cNvSpPr>
            <a:spLocks noGrp="1"/>
          </p:cNvSpPr>
          <p:nvPr>
            <p:ph type="body" sz="quarter" idx="1"/>
          </p:nvPr>
        </p:nvSpPr>
        <p:spPr>
          <a:prstGeom prst="rect">
            <a:avLst/>
          </a:prstGeom>
        </p:spPr>
        <p:txBody>
          <a:bodyPr/>
          <a:lstStyle/>
          <a:p>
            <a:pPr>
              <a:defRPr b="1"/>
            </a:pPr>
            <a:r>
              <a:t>Notes:</a:t>
            </a:r>
          </a:p>
          <a:p>
            <a:pPr>
              <a:defRPr b="1"/>
            </a:pPr>
            <a:endParaRPr/>
          </a:p>
          <a:p>
            <a:r>
              <a:t>- We’re looking at the first two questions from the previous activity, and will now move onto making those work in Scratch.</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 name="Shape 587"/>
          <p:cNvSpPr>
            <a:spLocks noGrp="1" noRot="1" noChangeAspect="1"/>
          </p:cNvSpPr>
          <p:nvPr>
            <p:ph type="sldImg"/>
          </p:nvPr>
        </p:nvSpPr>
        <p:spPr>
          <a:xfrm>
            <a:off x="381000" y="685800"/>
            <a:ext cx="6096000" cy="3429000"/>
          </a:xfrm>
          <a:prstGeom prst="rect">
            <a:avLst/>
          </a:prstGeom>
        </p:spPr>
        <p:txBody>
          <a:bodyPr/>
          <a:lstStyle/>
          <a:p>
            <a:endParaRPr/>
          </a:p>
        </p:txBody>
      </p:sp>
      <p:sp>
        <p:nvSpPr>
          <p:cNvPr id="588" name="Shape 588"/>
          <p:cNvSpPr>
            <a:spLocks noGrp="1"/>
          </p:cNvSpPr>
          <p:nvPr>
            <p:ph type="body" sz="quarter" idx="1"/>
          </p:nvPr>
        </p:nvSpPr>
        <p:spPr>
          <a:prstGeom prst="rect">
            <a:avLst/>
          </a:prstGeom>
        </p:spPr>
        <p:txBody>
          <a:bodyPr/>
          <a:lstStyle/>
          <a:p>
            <a:pPr>
              <a:defRPr b="1"/>
            </a:pPr>
            <a:r>
              <a:t>Notes:</a:t>
            </a:r>
          </a:p>
          <a:p>
            <a:endParaRPr/>
          </a:p>
          <a:p>
            <a:pPr marL="342900" indent="-342900">
              <a:buSzPct val="100000"/>
              <a:buChar char="-"/>
            </a:pPr>
            <a:r>
              <a:t>This is the first tutorial video for the students to watch.</a:t>
            </a:r>
          </a:p>
          <a:p>
            <a:pPr marL="342900" indent="-342900">
              <a:buSzPct val="100000"/>
              <a:buChar char="-"/>
            </a:pPr>
            <a:r>
              <a:t>As the video plays, the presenter (Richard) will suggest at various points that the video should be paused for either a) students to discuss a question / problem with their partner or as a group, or b) to complete part of the coding activity.</a:t>
            </a:r>
          </a:p>
          <a:p>
            <a:pPr marL="342900" indent="-342900">
              <a:buSzPct val="100000"/>
              <a:buChar char="-"/>
              <a:defRPr b="1"/>
            </a:pPr>
            <a:r>
              <a:t>If a student finds that their probe disappears off the edge of the stage, see the next slide </a:t>
            </a:r>
            <a:r>
              <a:rPr b="0"/>
              <a:t>for the solution.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 name="Shape 598"/>
          <p:cNvSpPr>
            <a:spLocks noGrp="1" noRot="1" noChangeAspect="1"/>
          </p:cNvSpPr>
          <p:nvPr>
            <p:ph type="sldImg"/>
          </p:nvPr>
        </p:nvSpPr>
        <p:spPr>
          <a:xfrm>
            <a:off x="381000" y="685800"/>
            <a:ext cx="6096000" cy="3429000"/>
          </a:xfrm>
          <a:prstGeom prst="rect">
            <a:avLst/>
          </a:prstGeom>
        </p:spPr>
        <p:txBody>
          <a:bodyPr/>
          <a:lstStyle/>
          <a:p>
            <a:endParaRPr/>
          </a:p>
        </p:txBody>
      </p:sp>
      <p:sp>
        <p:nvSpPr>
          <p:cNvPr id="599" name="Shape 599"/>
          <p:cNvSpPr>
            <a:spLocks noGrp="1"/>
          </p:cNvSpPr>
          <p:nvPr>
            <p:ph type="body" sz="quarter" idx="1"/>
          </p:nvPr>
        </p:nvSpPr>
        <p:spPr>
          <a:prstGeom prst="rect">
            <a:avLst/>
          </a:prstGeom>
        </p:spPr>
        <p:txBody>
          <a:bodyPr/>
          <a:lstStyle/>
          <a:p>
            <a:pPr>
              <a:defRPr b="1"/>
            </a:pPr>
            <a:r>
              <a:t>Notes:</a:t>
            </a:r>
          </a:p>
          <a:p>
            <a:pPr>
              <a:defRPr b="1"/>
            </a:pPr>
            <a:endParaRPr/>
          </a:p>
          <a:p>
            <a:pPr marL="342900" indent="-342900">
              <a:buSzPct val="100000"/>
              <a:buChar char="-"/>
            </a:pPr>
            <a:r>
              <a:t>If the probe disappears off the edge of the Stage, and can’t be dragged back, follow this solution.</a:t>
            </a:r>
          </a:p>
          <a:p>
            <a:pPr marL="342900" indent="-342900">
              <a:buSzPct val="100000"/>
              <a:buChar char="-"/>
            </a:pPr>
            <a:r>
              <a:t>(We’ll be adding code later to return the probe to its starting point when the green flag is clicked).</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 name="Shape 609"/>
          <p:cNvSpPr>
            <a:spLocks noGrp="1" noRot="1" noChangeAspect="1"/>
          </p:cNvSpPr>
          <p:nvPr>
            <p:ph type="sldImg"/>
          </p:nvPr>
        </p:nvSpPr>
        <p:spPr>
          <a:xfrm>
            <a:off x="381000" y="685800"/>
            <a:ext cx="6096000" cy="3429000"/>
          </a:xfrm>
          <a:prstGeom prst="rect">
            <a:avLst/>
          </a:prstGeom>
        </p:spPr>
        <p:txBody>
          <a:bodyPr/>
          <a:lstStyle/>
          <a:p>
            <a:endParaRPr/>
          </a:p>
        </p:txBody>
      </p:sp>
      <p:sp>
        <p:nvSpPr>
          <p:cNvPr id="610" name="Shape 610"/>
          <p:cNvSpPr>
            <a:spLocks noGrp="1"/>
          </p:cNvSpPr>
          <p:nvPr>
            <p:ph type="body" sz="quarter" idx="1"/>
          </p:nvPr>
        </p:nvSpPr>
        <p:spPr>
          <a:prstGeom prst="rect">
            <a:avLst/>
          </a:prstGeom>
        </p:spPr>
        <p:txBody>
          <a:bodyPr/>
          <a:lstStyle/>
          <a:p>
            <a:pPr>
              <a:defRPr b="1"/>
            </a:pPr>
            <a:r>
              <a:t>Notes:</a:t>
            </a:r>
          </a:p>
          <a:p>
            <a:pPr>
              <a:defRPr b="1"/>
            </a:pPr>
            <a:endParaRPr/>
          </a:p>
          <a:p>
            <a:pPr marL="342900" indent="-342900">
              <a:buSzPct val="100000"/>
              <a:buChar char="-"/>
              <a:defRPr b="1"/>
            </a:pPr>
            <a:r>
              <a:t>Iteration </a:t>
            </a:r>
            <a:r>
              <a:rPr b="0"/>
              <a:t>is the technically-correct word for repeating something in our code.</a:t>
            </a:r>
          </a:p>
          <a:p>
            <a:pPr marL="342900" indent="-342900">
              <a:buSzPct val="100000"/>
              <a:buChar char="-"/>
            </a:pPr>
            <a:r>
              <a:t>At KS2, teachers are more likely to call this </a:t>
            </a:r>
            <a:r>
              <a:rPr b="1"/>
              <a:t>repetition</a:t>
            </a:r>
            <a:r>
              <a:t>.</a:t>
            </a:r>
          </a:p>
          <a:p>
            <a:pPr marL="342900" indent="-342900">
              <a:buSzPct val="100000"/>
              <a:buChar char="-"/>
            </a:pPr>
            <a:r>
              <a:t>At secondary school level, the term </a:t>
            </a:r>
            <a:r>
              <a:rPr b="1"/>
              <a:t>iteration</a:t>
            </a:r>
            <a:r>
              <a:t> is used instead.</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 name="Shape 619"/>
          <p:cNvSpPr>
            <a:spLocks noGrp="1" noRot="1" noChangeAspect="1"/>
          </p:cNvSpPr>
          <p:nvPr>
            <p:ph type="sldImg"/>
          </p:nvPr>
        </p:nvSpPr>
        <p:spPr>
          <a:xfrm>
            <a:off x="381000" y="685800"/>
            <a:ext cx="6096000" cy="3429000"/>
          </a:xfrm>
          <a:prstGeom prst="rect">
            <a:avLst/>
          </a:prstGeom>
        </p:spPr>
        <p:txBody>
          <a:bodyPr/>
          <a:lstStyle/>
          <a:p>
            <a:endParaRPr/>
          </a:p>
        </p:txBody>
      </p:sp>
      <p:sp>
        <p:nvSpPr>
          <p:cNvPr id="620" name="Shape 620"/>
          <p:cNvSpPr>
            <a:spLocks noGrp="1"/>
          </p:cNvSpPr>
          <p:nvPr>
            <p:ph type="body" sz="quarter" idx="1"/>
          </p:nvPr>
        </p:nvSpPr>
        <p:spPr>
          <a:prstGeom prst="rect">
            <a:avLst/>
          </a:prstGeom>
        </p:spPr>
        <p:txBody>
          <a:bodyPr/>
          <a:lstStyle/>
          <a:p>
            <a:pPr>
              <a:defRPr b="1"/>
            </a:pPr>
            <a:r>
              <a:t>Notes:</a:t>
            </a:r>
          </a:p>
          <a:p>
            <a:pPr>
              <a:defRPr b="1"/>
            </a:pPr>
            <a:endParaRPr/>
          </a:p>
          <a:p>
            <a:r>
              <a:t> - This is the completed algorithm from the end of the tutorial video for reference, and for use by any students / groups who need to check or correct their code.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 name="Shape 628"/>
          <p:cNvSpPr>
            <a:spLocks noGrp="1" noRot="1" noChangeAspect="1"/>
          </p:cNvSpPr>
          <p:nvPr>
            <p:ph type="sldImg"/>
          </p:nvPr>
        </p:nvSpPr>
        <p:spPr>
          <a:xfrm>
            <a:off x="381000" y="685800"/>
            <a:ext cx="6096000" cy="3429000"/>
          </a:xfrm>
          <a:prstGeom prst="rect">
            <a:avLst/>
          </a:prstGeom>
        </p:spPr>
        <p:txBody>
          <a:bodyPr/>
          <a:lstStyle/>
          <a:p>
            <a:endParaRPr/>
          </a:p>
        </p:txBody>
      </p:sp>
      <p:sp>
        <p:nvSpPr>
          <p:cNvPr id="629" name="Shape 629"/>
          <p:cNvSpPr>
            <a:spLocks noGrp="1"/>
          </p:cNvSpPr>
          <p:nvPr>
            <p:ph type="body" sz="quarter" idx="1"/>
          </p:nvPr>
        </p:nvSpPr>
        <p:spPr>
          <a:prstGeom prst="rect">
            <a:avLst/>
          </a:prstGeom>
        </p:spPr>
        <p:txBody>
          <a:bodyPr/>
          <a:lstStyle/>
          <a:p>
            <a:pPr>
              <a:defRPr b="1"/>
            </a:pPr>
            <a:r>
              <a:t>Notes:</a:t>
            </a:r>
          </a:p>
          <a:p>
            <a:pPr>
              <a:defRPr b="1"/>
            </a:pPr>
            <a:endParaRPr/>
          </a:p>
          <a:p>
            <a:pPr marL="342900" indent="-342900">
              <a:buSzPct val="100000"/>
              <a:buChar char="-"/>
            </a:pPr>
            <a:r>
              <a:t>Each of the Kahoot Quizzes includes 5 multiple choice questions, and covers questions relating to both the Space Science and coding aspects</a:t>
            </a:r>
          </a:p>
          <a:p>
            <a:pPr marL="342900" indent="-342900">
              <a:buSzPct val="100000"/>
              <a:buChar char="-"/>
            </a:pPr>
            <a:r>
              <a:t>Remember that the facilitator will require a free Kahoot account to use the quizzes. Students will not lead a login; they join a quiz by typing in a unique numerical access code that is shown on-screen when the quiz is launched.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noRot="1" noChangeAspect="1"/>
          </p:cNvSpPr>
          <p:nvPr>
            <p:ph type="sldImg"/>
          </p:nvPr>
        </p:nvSpPr>
        <p:spPr>
          <a:xfrm>
            <a:off x="381000" y="685800"/>
            <a:ext cx="6096000" cy="3429000"/>
          </a:xfrm>
          <a:prstGeom prst="rect">
            <a:avLst/>
          </a:prstGeom>
        </p:spPr>
        <p:txBody>
          <a:bodyPr/>
          <a:lstStyle/>
          <a:p>
            <a:endParaRPr/>
          </a:p>
        </p:txBody>
      </p:sp>
      <p:sp>
        <p:nvSpPr>
          <p:cNvPr id="279" name="Shape 279"/>
          <p:cNvSpPr>
            <a:spLocks noGrp="1"/>
          </p:cNvSpPr>
          <p:nvPr>
            <p:ph type="body" sz="quarter" idx="1"/>
          </p:nvPr>
        </p:nvSpPr>
        <p:spPr>
          <a:prstGeom prst="rect">
            <a:avLst/>
          </a:prstGeom>
        </p:spPr>
        <p:txBody>
          <a:bodyPr/>
          <a:lstStyle/>
          <a:p>
            <a:pPr>
              <a:defRPr b="1"/>
            </a:pPr>
            <a:r>
              <a:t>Notes:</a:t>
            </a:r>
          </a:p>
          <a:p>
            <a:pPr>
              <a:defRPr b="1"/>
            </a:pPr>
            <a:endParaRPr/>
          </a:p>
          <a:p>
            <a:pPr marL="342900" indent="-342900">
              <a:buSzPct val="100000"/>
              <a:buChar char="-"/>
            </a:pPr>
            <a:r>
              <a:t>Emphasize the aspect here of algorithms being designed to solve a problem. This could be of many different types: how to bake a cake, how to make a character move in a video game, how to search the Internet for information.</a:t>
            </a:r>
          </a:p>
          <a:p>
            <a:pPr marL="342900" lvl="3" indent="-342900">
              <a:buSzPct val="100000"/>
              <a:buChar char="-"/>
              <a:defRPr b="1"/>
            </a:pPr>
            <a:endParaRPr/>
          </a:p>
          <a:p>
            <a:pPr>
              <a:defRPr b="1"/>
            </a:pPr>
            <a:r>
              <a:t>Common misconceptions:</a:t>
            </a:r>
          </a:p>
          <a:p>
            <a:endParaRPr/>
          </a:p>
          <a:p>
            <a:pPr marL="342900" indent="-342900">
              <a:buSzPct val="100000"/>
              <a:buChar char="-"/>
            </a:pPr>
            <a:r>
              <a:t>The most common misconception about algorithms is that they are always ‘run’ on computers. In fact, the term ‘algorithm’ applies to any set of instructions that are run in sequence, as will be explored over the next slides and video clips.</a:t>
            </a:r>
          </a:p>
          <a:p>
            <a:pPr marL="342900" indent="-342900">
              <a:buSzPct val="100000"/>
              <a:buChar char="-"/>
            </a:pPr>
            <a:r>
              <a:t>Algorithms can be represented in a range of different ways: as a list of instructions, as a recipe, as ‘pseudocode’ (pretend, computer-like code written in more natural language), or as flowcharts. Even musical notation is a representation of the algorithms of a piece of music.</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Shape 285"/>
          <p:cNvSpPr>
            <a:spLocks noGrp="1" noRot="1" noChangeAspect="1"/>
          </p:cNvSpPr>
          <p:nvPr>
            <p:ph type="sldImg"/>
          </p:nvPr>
        </p:nvSpPr>
        <p:spPr>
          <a:xfrm>
            <a:off x="381000" y="685800"/>
            <a:ext cx="6096000" cy="3429000"/>
          </a:xfrm>
          <a:prstGeom prst="rect">
            <a:avLst/>
          </a:prstGeom>
        </p:spPr>
        <p:txBody>
          <a:bodyPr/>
          <a:lstStyle/>
          <a:p>
            <a:endParaRPr/>
          </a:p>
        </p:txBody>
      </p:sp>
      <p:sp>
        <p:nvSpPr>
          <p:cNvPr id="286" name="Shape 286"/>
          <p:cNvSpPr>
            <a:spLocks noGrp="1"/>
          </p:cNvSpPr>
          <p:nvPr>
            <p:ph type="body" sz="quarter" idx="1"/>
          </p:nvPr>
        </p:nvSpPr>
        <p:spPr>
          <a:prstGeom prst="rect">
            <a:avLst/>
          </a:prstGeom>
        </p:spPr>
        <p:txBody>
          <a:bodyPr/>
          <a:lstStyle/>
          <a:p>
            <a:pPr>
              <a:defRPr b="1"/>
            </a:pPr>
            <a:r>
              <a:t>Common misconceptions:</a:t>
            </a:r>
          </a:p>
          <a:p>
            <a:endParaRPr/>
          </a:p>
          <a:p>
            <a:pPr marL="342900" indent="-342900">
              <a:buSzPct val="100000"/>
              <a:buChar char="-"/>
            </a:pPr>
            <a:r>
              <a:t>The most common misconception about algorithms is that they are always ‘run’ on computers. In fact, the term ‘algorithm’ applies to any set of instructions that are run in sequence, as will be explored over the next slides and video clips.</a:t>
            </a:r>
          </a:p>
          <a:p>
            <a:pPr marL="342900" indent="-342900">
              <a:buSzPct val="100000"/>
              <a:buChar char="-"/>
            </a:pPr>
            <a:r>
              <a:t>Algorithms can be represented in a range of different ways: as a list of instructions, as a recipe, as ‘pseudocode’ (pretend computer-like code written in more natural language), or as flowcharts. Even musical notation is a representation of the algorithms of a piece of music.</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hape 302"/>
          <p:cNvSpPr>
            <a:spLocks noGrp="1" noRot="1" noChangeAspect="1"/>
          </p:cNvSpPr>
          <p:nvPr>
            <p:ph type="sldImg"/>
          </p:nvPr>
        </p:nvSpPr>
        <p:spPr>
          <a:xfrm>
            <a:off x="381000" y="685800"/>
            <a:ext cx="6096000" cy="3429000"/>
          </a:xfrm>
          <a:prstGeom prst="rect">
            <a:avLst/>
          </a:prstGeom>
        </p:spPr>
        <p:txBody>
          <a:bodyPr/>
          <a:lstStyle/>
          <a:p>
            <a:endParaRPr/>
          </a:p>
        </p:txBody>
      </p:sp>
      <p:sp>
        <p:nvSpPr>
          <p:cNvPr id="303" name="Shape 303"/>
          <p:cNvSpPr>
            <a:spLocks noGrp="1"/>
          </p:cNvSpPr>
          <p:nvPr>
            <p:ph type="body" sz="quarter" idx="1"/>
          </p:nvPr>
        </p:nvSpPr>
        <p:spPr>
          <a:prstGeom prst="rect">
            <a:avLst/>
          </a:prstGeom>
        </p:spPr>
        <p:txBody>
          <a:bodyPr/>
          <a:lstStyle/>
          <a:p>
            <a:pPr>
              <a:defRPr b="1"/>
            </a:pPr>
            <a:r>
              <a:t>Notes:</a:t>
            </a:r>
          </a:p>
          <a:p>
            <a:pPr>
              <a:defRPr b="1"/>
            </a:pPr>
            <a:endParaRPr/>
          </a:p>
          <a:p>
            <a:pPr marL="342900" indent="-342900">
              <a:buSzPct val="100000"/>
              <a:buChar char="-"/>
            </a:pPr>
            <a:r>
              <a:t>This is an important slide to emphasize. Any technology commonly used in everyday life is almost certain to rely heavily on algorithms.</a:t>
            </a:r>
          </a:p>
          <a:p>
            <a:pPr marL="342900" indent="-342900">
              <a:buSzPct val="100000"/>
              <a:buChar char="-"/>
            </a:pPr>
            <a:endParaRPr/>
          </a:p>
          <a:p>
            <a:pPr>
              <a:defRPr b="1"/>
            </a:pPr>
            <a:r>
              <a:t>Common misconceptions:</a:t>
            </a:r>
          </a:p>
          <a:p>
            <a:endParaRPr/>
          </a:p>
          <a:p>
            <a:pPr marL="342900" indent="-342900">
              <a:buSzPct val="100000"/>
              <a:buChar char="-"/>
            </a:pPr>
            <a:r>
              <a:t>Students sometimes think that games are the only programs that software developers create. Point out to them that all of the apps, websites, streaming services, and social media or messaging platforms they use rely heavily on algorithms created by programmers. Most programmers do not write games!</a:t>
            </a:r>
          </a:p>
          <a:p>
            <a:pPr marL="342900" indent="-342900">
              <a:buSzPct val="100000"/>
              <a:buChar char="-"/>
            </a:pPr>
            <a:r>
              <a:t>The most common misconception about algorithms is that they are always ‘run’ on computers. In fact, the term ‘algorithm’ applies to any set of instructions that are run in sequence.</a:t>
            </a:r>
          </a:p>
          <a:p>
            <a:pPr marL="342900" indent="-342900">
              <a:buSzPct val="100000"/>
              <a:buChar char="-"/>
            </a:pPr>
            <a:r>
              <a:t>Algorithms can be represented in a range of different ways: as a list of instructions, as a recipe, as ‘pseudocode’ (pretend computer-like code written in more natural language), or as flowcharts. Even musical notation is a representation of the algorithms of a piece of music.</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noRot="1" noChangeAspect="1"/>
          </p:cNvSpPr>
          <p:nvPr>
            <p:ph type="sldImg"/>
          </p:nvPr>
        </p:nvSpPr>
        <p:spPr>
          <a:xfrm>
            <a:off x="381000" y="685800"/>
            <a:ext cx="6096000" cy="3429000"/>
          </a:xfrm>
          <a:prstGeom prst="rect">
            <a:avLst/>
          </a:prstGeom>
        </p:spPr>
        <p:txBody>
          <a:bodyPr/>
          <a:lstStyle/>
          <a:p>
            <a:endParaRPr/>
          </a:p>
        </p:txBody>
      </p:sp>
      <p:sp>
        <p:nvSpPr>
          <p:cNvPr id="312" name="Shape 312"/>
          <p:cNvSpPr>
            <a:spLocks noGrp="1"/>
          </p:cNvSpPr>
          <p:nvPr>
            <p:ph type="body" sz="quarter" idx="1"/>
          </p:nvPr>
        </p:nvSpPr>
        <p:spPr>
          <a:prstGeom prst="rect">
            <a:avLst/>
          </a:prstGeom>
        </p:spPr>
        <p:txBody>
          <a:bodyPr/>
          <a:lstStyle/>
          <a:p>
            <a:pPr>
              <a:defRPr b="1"/>
            </a:pPr>
            <a:r>
              <a:t>Notes:</a:t>
            </a:r>
          </a:p>
          <a:p>
            <a:pPr>
              <a:defRPr b="1"/>
            </a:pPr>
            <a:endParaRPr/>
          </a:p>
          <a:p>
            <a:pPr marL="342900" indent="-342900">
              <a:buSzPct val="100000"/>
              <a:buChar char="-"/>
            </a:pPr>
            <a:r>
              <a:t>Other possible examples include dance routines, household chores (washing up, hoovering, ironing, washing clothes), driving a car</a:t>
            </a:r>
          </a:p>
          <a:p>
            <a:pPr marL="342900" indent="-342900">
              <a:buSzPct val="100000"/>
              <a:buChar char="-"/>
            </a:pPr>
            <a:r>
              <a:t>We could reasonably describe ‘growing up’ and learning as a process of embedding and creating a huge range of new algorithms in the human brain: learning how to speak is about mastering the necessary algorithms to manipulate the mouth, tongue and voice box in order to make words. Similarly for learning how to read and write. Parents and teachers support children in developing these algorithms, stored in the human brain.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Shape 328"/>
          <p:cNvSpPr>
            <a:spLocks noGrp="1" noRot="1" noChangeAspect="1"/>
          </p:cNvSpPr>
          <p:nvPr>
            <p:ph type="sldImg"/>
          </p:nvPr>
        </p:nvSpPr>
        <p:spPr>
          <a:xfrm>
            <a:off x="381000" y="685800"/>
            <a:ext cx="6096000" cy="3429000"/>
          </a:xfrm>
          <a:prstGeom prst="rect">
            <a:avLst/>
          </a:prstGeom>
        </p:spPr>
        <p:txBody>
          <a:bodyPr/>
          <a:lstStyle/>
          <a:p>
            <a:endParaRPr/>
          </a:p>
        </p:txBody>
      </p:sp>
      <p:sp>
        <p:nvSpPr>
          <p:cNvPr id="329" name="Shape 329"/>
          <p:cNvSpPr>
            <a:spLocks noGrp="1"/>
          </p:cNvSpPr>
          <p:nvPr>
            <p:ph type="body" sz="quarter" idx="1"/>
          </p:nvPr>
        </p:nvSpPr>
        <p:spPr>
          <a:prstGeom prst="rect">
            <a:avLst/>
          </a:prstGeom>
        </p:spPr>
        <p:txBody>
          <a:bodyPr/>
          <a:lstStyle/>
          <a:p>
            <a:pPr>
              <a:defRPr b="1"/>
            </a:pPr>
            <a:r>
              <a:t>Notes:</a:t>
            </a:r>
          </a:p>
          <a:p>
            <a:pPr>
              <a:defRPr b="1"/>
            </a:pPr>
            <a:endParaRPr/>
          </a:p>
          <a:p>
            <a:r>
              <a:t>- There are lots of examples you might discuss with students on the first point. What would happen if we added the flour to a cake </a:t>
            </a:r>
            <a:r>
              <a:rPr b="1"/>
              <a:t>after</a:t>
            </a:r>
            <a:r>
              <a:t> it had been baked?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Shape 340"/>
          <p:cNvSpPr>
            <a:spLocks noGrp="1" noRot="1" noChangeAspect="1"/>
          </p:cNvSpPr>
          <p:nvPr>
            <p:ph type="sldImg"/>
          </p:nvPr>
        </p:nvSpPr>
        <p:spPr>
          <a:xfrm>
            <a:off x="381000" y="685800"/>
            <a:ext cx="6096000" cy="3429000"/>
          </a:xfrm>
          <a:prstGeom prst="rect">
            <a:avLst/>
          </a:prstGeom>
        </p:spPr>
        <p:txBody>
          <a:bodyPr/>
          <a:lstStyle/>
          <a:p>
            <a:endParaRPr/>
          </a:p>
        </p:txBody>
      </p:sp>
      <p:sp>
        <p:nvSpPr>
          <p:cNvPr id="341" name="Shape 341"/>
          <p:cNvSpPr>
            <a:spLocks noGrp="1"/>
          </p:cNvSpPr>
          <p:nvPr>
            <p:ph type="body" sz="quarter" idx="1"/>
          </p:nvPr>
        </p:nvSpPr>
        <p:spPr>
          <a:prstGeom prst="rect">
            <a:avLst/>
          </a:prstGeom>
        </p:spPr>
        <p:txBody>
          <a:bodyPr/>
          <a:lstStyle/>
          <a:p>
            <a:pPr>
              <a:defRPr b="1"/>
            </a:pPr>
            <a:r>
              <a:t>Notes:</a:t>
            </a:r>
          </a:p>
          <a:p>
            <a:pPr>
              <a:defRPr b="1"/>
            </a:pPr>
            <a:endParaRPr/>
          </a:p>
          <a:p>
            <a:pPr marL="342900" indent="-342900">
              <a:buSzPct val="100000"/>
              <a:buChar char="-"/>
            </a:pPr>
            <a:r>
              <a:t>See the ‘overview’ document for information on different approaches to getting the students set up in Scratch. It is important that each student (or pair of students) has their own account so that work can be saved and retrieved as the sessions proceed.</a:t>
            </a:r>
          </a:p>
          <a:p>
            <a:pPr marL="342900" indent="-342900">
              <a:buSzPct val="100000"/>
              <a:buChar char="-"/>
            </a:pPr>
            <a:r>
              <a:t>Scratch 3 is also available to download  – visit </a:t>
            </a:r>
          </a:p>
          <a:p>
            <a:pPr marL="342900" indent="-342900">
              <a:buSzPct val="100000"/>
              <a:buChar char="-"/>
            </a:pPr>
            <a:r>
              <a:t>Emphasize the point about the ‘</a:t>
            </a:r>
            <a:r>
              <a:rPr b="1"/>
              <a:t>Save now’</a:t>
            </a:r>
            <a:r>
              <a:t> button. </a:t>
            </a:r>
            <a:r>
              <a:rPr b="1"/>
              <a:t>In particular, if the speed or reliability of the internet is variable in the venue you are using for sessions, you may need to ‘Save Now’ more often, as the auto-saving can be less reliable.</a:t>
            </a:r>
          </a:p>
          <a:p>
            <a:pPr marL="342900" indent="-342900">
              <a:buSzPct val="100000"/>
              <a:buChar char="-"/>
            </a:pPr>
            <a:endParaRPr b="1"/>
          </a:p>
          <a:p>
            <a:pPr>
              <a:defRPr b="1"/>
            </a:pPr>
            <a:r>
              <a:t>Misconceptions:</a:t>
            </a:r>
          </a:p>
          <a:p>
            <a:pPr>
              <a:defRPr b="1"/>
            </a:pPr>
            <a:endParaRPr/>
          </a:p>
          <a:p>
            <a:r>
              <a:t>- Scratch is not ‘a game’. It is a visual programming language and creation tool.</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Shape 357"/>
          <p:cNvSpPr>
            <a:spLocks noGrp="1" noRot="1" noChangeAspect="1"/>
          </p:cNvSpPr>
          <p:nvPr>
            <p:ph type="sldImg"/>
          </p:nvPr>
        </p:nvSpPr>
        <p:spPr>
          <a:xfrm>
            <a:off x="381000" y="685800"/>
            <a:ext cx="6096000" cy="3429000"/>
          </a:xfrm>
          <a:prstGeom prst="rect">
            <a:avLst/>
          </a:prstGeom>
        </p:spPr>
        <p:txBody>
          <a:bodyPr/>
          <a:lstStyle/>
          <a:p>
            <a:endParaRPr/>
          </a:p>
        </p:txBody>
      </p:sp>
      <p:sp>
        <p:nvSpPr>
          <p:cNvPr id="358" name="Shape 358"/>
          <p:cNvSpPr>
            <a:spLocks noGrp="1"/>
          </p:cNvSpPr>
          <p:nvPr>
            <p:ph type="body" sz="quarter" idx="1"/>
          </p:nvPr>
        </p:nvSpPr>
        <p:spPr>
          <a:prstGeom prst="rect">
            <a:avLst/>
          </a:prstGeom>
        </p:spPr>
        <p:txBody>
          <a:bodyPr/>
          <a:lstStyle/>
          <a:p>
            <a:pPr>
              <a:defRPr b="1"/>
            </a:pPr>
            <a:r>
              <a:t>Notes:</a:t>
            </a:r>
          </a:p>
          <a:p>
            <a:pPr>
              <a:defRPr b="1"/>
            </a:pPr>
            <a:endParaRPr/>
          </a:p>
          <a:p>
            <a:r>
              <a:t>- These points are important to emphasize. Try to be consistent in using the correct language during sessions, and encourage the students to do the same.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Main Title">
    <p:spTree>
      <p:nvGrpSpPr>
        <p:cNvPr id="1" name=""/>
        <p:cNvGrpSpPr/>
        <p:nvPr/>
      </p:nvGrpSpPr>
      <p:grpSpPr>
        <a:xfrm>
          <a:off x="0" y="0"/>
          <a:ext cx="0" cy="0"/>
          <a:chOff x="0" y="0"/>
          <a:chExt cx="0" cy="0"/>
        </a:xfrm>
      </p:grpSpPr>
      <p:sp>
        <p:nvSpPr>
          <p:cNvPr id="15" name="Presentation Title"/>
          <p:cNvSpPr txBox="1">
            <a:spLocks noGrp="1"/>
          </p:cNvSpPr>
          <p:nvPr>
            <p:ph type="title" hasCustomPrompt="1"/>
          </p:nvPr>
        </p:nvSpPr>
        <p:spPr>
          <a:xfrm>
            <a:off x="1206498" y="5579427"/>
            <a:ext cx="21971004" cy="2557147"/>
          </a:xfrm>
          <a:prstGeom prst="rect">
            <a:avLst/>
          </a:prstGeom>
        </p:spPr>
        <p:txBody>
          <a:bodyPr anchor="ctr"/>
          <a:lstStyle>
            <a:lvl1pPr algn="ctr">
              <a:lnSpc>
                <a:spcPct val="100000"/>
              </a:lnSpc>
              <a:defRPr sz="11600" spc="-232"/>
            </a:lvl1pPr>
          </a:lstStyle>
          <a:p>
            <a:r>
              <a:t>Presentation Title</a:t>
            </a:r>
          </a:p>
        </p:txBody>
      </p:sp>
      <p:sp>
        <p:nvSpPr>
          <p:cNvPr id="16" name="Slide Number"/>
          <p:cNvSpPr txBox="1">
            <a:spLocks noGrp="1"/>
          </p:cNvSpPr>
          <p:nvPr>
            <p:ph type="sldNum" sz="quarter" idx="2"/>
          </p:nvPr>
        </p:nvSpPr>
        <p:spPr>
          <a:prstGeom prst="rect">
            <a:avLst/>
          </a:prstGeom>
        </p:spPr>
        <p:txBody>
          <a:bodyPr/>
          <a:lstStyle/>
          <a:p>
            <a:fld id="{86CB4B4D-7CA3-9044-876B-883B54F8677D}" type="slidenum">
              <a:rPr lang="en-GB" smtClean="0"/>
              <a:t>‹#›</a:t>
            </a:fld>
            <a:endParaRPr lang="en-GB"/>
          </a:p>
        </p:txBody>
      </p:sp>
      <p:sp>
        <p:nvSpPr>
          <p:cNvPr id="3" name="TextBox 2">
            <a:extLst>
              <a:ext uri="{FF2B5EF4-FFF2-40B4-BE49-F238E27FC236}">
                <a16:creationId xmlns:a16="http://schemas.microsoft.com/office/drawing/2014/main" id="{4C235DEF-2AE0-498C-B1A0-1A044DAC6F5A}"/>
              </a:ext>
            </a:extLst>
          </p:cNvPr>
          <p:cNvSpPr txBox="1"/>
          <p:nvPr/>
        </p:nvSpPr>
        <p:spPr>
          <a:xfrm>
            <a:off x="3905925" y="12437253"/>
            <a:ext cx="255679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@rafyouthengage</a:t>
            </a:r>
          </a:p>
        </p:txBody>
      </p:sp>
      <p:sp>
        <p:nvSpPr>
          <p:cNvPr id="5" name="TextBox 4">
            <a:extLst>
              <a:ext uri="{FF2B5EF4-FFF2-40B4-BE49-F238E27FC236}">
                <a16:creationId xmlns:a16="http://schemas.microsoft.com/office/drawing/2014/main" id="{FFB43818-89EC-4AED-98C9-D56087E61D53}"/>
              </a:ext>
            </a:extLst>
          </p:cNvPr>
          <p:cNvSpPr txBox="1"/>
          <p:nvPr/>
        </p:nvSpPr>
        <p:spPr>
          <a:xfrm>
            <a:off x="19725843" y="12437253"/>
            <a:ext cx="241893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@hyetteducation</a:t>
            </a:r>
          </a:p>
        </p:txBody>
      </p:sp>
    </p:spTree>
    <p:extLst>
      <p:ext uri="{BB962C8B-B14F-4D97-AF65-F5344CB8AC3E}">
        <p14:creationId xmlns:p14="http://schemas.microsoft.com/office/powerpoint/2010/main" val="3637518751"/>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98" name="910457886_1434x1669.jpg"/>
          <p:cNvSpPr>
            <a:spLocks noGrp="1"/>
          </p:cNvSpPr>
          <p:nvPr>
            <p:ph type="pic" sz="half" idx="21"/>
          </p:nvPr>
        </p:nvSpPr>
        <p:spPr>
          <a:xfrm>
            <a:off x="13220081" y="-83297"/>
            <a:ext cx="10316229" cy="12006824"/>
          </a:xfrm>
          <a:prstGeom prst="rect">
            <a:avLst/>
          </a:prstGeom>
        </p:spPr>
        <p:txBody>
          <a:bodyPr lIns="91439" tIns="45719" rIns="91439" bIns="45719">
            <a:noAutofit/>
          </a:bodyPr>
          <a:lstStyle/>
          <a:p>
            <a:r>
              <a:rPr lang="en-US"/>
              <a:t>Click icon to add picture</a:t>
            </a:r>
            <a:endParaRPr/>
          </a:p>
        </p:txBody>
      </p:sp>
      <p:sp>
        <p:nvSpPr>
          <p:cNvPr id="99" name="Slide Title"/>
          <p:cNvSpPr txBox="1">
            <a:spLocks noGrp="1"/>
          </p:cNvSpPr>
          <p:nvPr>
            <p:ph type="title" hasCustomPrompt="1"/>
          </p:nvPr>
        </p:nvSpPr>
        <p:spPr>
          <a:xfrm>
            <a:off x="1206500" y="1270000"/>
            <a:ext cx="9779000" cy="1472812"/>
          </a:xfrm>
          <a:prstGeom prst="rect">
            <a:avLst/>
          </a:prstGeom>
        </p:spPr>
        <p:txBody>
          <a:bodyPr/>
          <a:lstStyle>
            <a:lvl1pPr>
              <a:defRPr sz="8400" spc="-168"/>
            </a:lvl1pPr>
          </a:lstStyle>
          <a:p>
            <a:r>
              <a:t>Slide Title</a:t>
            </a:r>
          </a:p>
        </p:txBody>
      </p:sp>
      <p:sp>
        <p:nvSpPr>
          <p:cNvPr id="100" name="Body Level One…"/>
          <p:cNvSpPr txBox="1">
            <a:spLocks noGrp="1"/>
          </p:cNvSpPr>
          <p:nvPr>
            <p:ph type="body" sz="quarter" idx="1" hasCustomPrompt="1"/>
          </p:nvPr>
        </p:nvSpPr>
        <p:spPr>
          <a:xfrm>
            <a:off x="1318647" y="3023278"/>
            <a:ext cx="9779001" cy="5385424"/>
          </a:xfrm>
          <a:prstGeom prst="rect">
            <a:avLst/>
          </a:prstGeom>
        </p:spPr>
        <p:txBody>
          <a:bodyPr/>
          <a:lstStyle>
            <a:lvl2pPr marL="990600" indent="-381000"/>
            <a:lvl3pPr marL="1295400" indent="-381000">
              <a:buSzPct val="100000"/>
            </a:lvl3pPr>
            <a:lvl4pPr marL="1752600" indent="-381000">
              <a:buSzPct val="100000"/>
            </a:lvl4pPr>
            <a:lvl5pPr marL="2209800" indent="-381000">
              <a:buSzPct val="100000"/>
            </a:lvl5pPr>
          </a:lstStyle>
          <a:p>
            <a:r>
              <a:t>Slide Subtitle</a:t>
            </a:r>
          </a:p>
          <a:p>
            <a:pPr lvl="1"/>
            <a:endParaRPr/>
          </a:p>
          <a:p>
            <a:pPr lvl="2"/>
            <a:endParaRPr/>
          </a:p>
          <a:p>
            <a:pPr lvl="3"/>
            <a:endParaRPr/>
          </a:p>
          <a:p>
            <a:pPr lvl="4"/>
            <a:endParaRPr/>
          </a:p>
        </p:txBody>
      </p:sp>
      <p:sp>
        <p:nvSpPr>
          <p:cNvPr id="101"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rPr lang="en-GB" smtClean="0"/>
              <a:t>‹#›</a:t>
            </a:fld>
            <a:endParaRPr lang="en-GB"/>
          </a:p>
        </p:txBody>
      </p:sp>
      <p:sp>
        <p:nvSpPr>
          <p:cNvPr id="3" name="TextBox 2">
            <a:extLst>
              <a:ext uri="{FF2B5EF4-FFF2-40B4-BE49-F238E27FC236}">
                <a16:creationId xmlns:a16="http://schemas.microsoft.com/office/drawing/2014/main" id="{5464F9B4-838C-465E-86A8-44A8C9789233}"/>
              </a:ext>
            </a:extLst>
          </p:cNvPr>
          <p:cNvSpPr txBox="1"/>
          <p:nvPr/>
        </p:nvSpPr>
        <p:spPr>
          <a:xfrm>
            <a:off x="3905925" y="12437253"/>
            <a:ext cx="255679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@rafyouthengage</a:t>
            </a:r>
          </a:p>
        </p:txBody>
      </p:sp>
      <p:sp>
        <p:nvSpPr>
          <p:cNvPr id="4" name="TextBox 3">
            <a:extLst>
              <a:ext uri="{FF2B5EF4-FFF2-40B4-BE49-F238E27FC236}">
                <a16:creationId xmlns:a16="http://schemas.microsoft.com/office/drawing/2014/main" id="{B622D2A6-E9D1-436B-946F-DD7E04C445F2}"/>
              </a:ext>
            </a:extLst>
          </p:cNvPr>
          <p:cNvSpPr txBox="1"/>
          <p:nvPr/>
        </p:nvSpPr>
        <p:spPr>
          <a:xfrm>
            <a:off x="19725843" y="12437253"/>
            <a:ext cx="241893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@hyetteducation</a:t>
            </a:r>
          </a:p>
        </p:txBody>
      </p:sp>
    </p:spTree>
    <p:extLst>
      <p:ext uri="{BB962C8B-B14F-4D97-AF65-F5344CB8AC3E}">
        <p14:creationId xmlns:p14="http://schemas.microsoft.com/office/powerpoint/2010/main" val="2099545572"/>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10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defTabSz="2438338">
              <a:spcBef>
                <a:spcPts val="0"/>
              </a:spcBef>
              <a:buSzTx/>
              <a:buNone/>
              <a:defRPr sz="11600" spc="-232">
                <a:latin typeface="Helvetica Neue Medium"/>
                <a:ea typeface="Helvetica Neue Medium"/>
                <a:cs typeface="Helvetica Neue Medium"/>
                <a:sym typeface="Helvetica Neue Medium"/>
              </a:defRPr>
            </a:lvl1pPr>
            <a:lvl2pPr marL="0" indent="457200" algn="ctr" defTabSz="2438338">
              <a:spcBef>
                <a:spcPts val="0"/>
              </a:spcBef>
              <a:buSzTx/>
              <a:buNone/>
              <a:defRPr sz="11600" spc="-232">
                <a:latin typeface="Helvetica Neue Medium"/>
                <a:ea typeface="Helvetica Neue Medium"/>
                <a:cs typeface="Helvetica Neue Medium"/>
                <a:sym typeface="Helvetica Neue Medium"/>
              </a:defRPr>
            </a:lvl2pPr>
            <a:lvl3pPr marL="0" indent="914400" algn="ctr" defTabSz="2438338">
              <a:spcBef>
                <a:spcPts val="0"/>
              </a:spcBef>
              <a:buSzTx/>
              <a:buNone/>
              <a:defRPr sz="11600" spc="-232">
                <a:latin typeface="Helvetica Neue Medium"/>
                <a:ea typeface="Helvetica Neue Medium"/>
                <a:cs typeface="Helvetica Neue Medium"/>
                <a:sym typeface="Helvetica Neue Medium"/>
              </a:defRPr>
            </a:lvl3pPr>
            <a:lvl4pPr marL="0" indent="1371600" algn="ctr" defTabSz="2438338">
              <a:spcBef>
                <a:spcPts val="0"/>
              </a:spcBef>
              <a:buSzTx/>
              <a:buNone/>
              <a:defRPr sz="11600" spc="-232">
                <a:latin typeface="Helvetica Neue Medium"/>
                <a:ea typeface="Helvetica Neue Medium"/>
                <a:cs typeface="Helvetica Neue Medium"/>
                <a:sym typeface="Helvetica Neue Medium"/>
              </a:defRPr>
            </a:lvl4pPr>
            <a:lvl5pPr marL="0" indent="1828800" algn="ctr" defTabSz="2438338">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109" name="Slide Number"/>
          <p:cNvSpPr txBox="1">
            <a:spLocks noGrp="1"/>
          </p:cNvSpPr>
          <p:nvPr>
            <p:ph type="sldNum" sz="quarter" idx="2"/>
          </p:nvPr>
        </p:nvSpPr>
        <p:spPr>
          <a:prstGeom prst="rect">
            <a:avLst/>
          </a:prstGeom>
        </p:spPr>
        <p:txBody>
          <a:bodyPr/>
          <a:lstStyle/>
          <a:p>
            <a:fld id="{86CB4B4D-7CA3-9044-876B-883B54F8677D}" type="slidenum">
              <a:rPr lang="en-GB" smtClean="0"/>
              <a:t>‹#›</a:t>
            </a:fld>
            <a:endParaRPr lang="en-GB"/>
          </a:p>
        </p:txBody>
      </p:sp>
      <p:sp>
        <p:nvSpPr>
          <p:cNvPr id="3" name="TextBox 2">
            <a:extLst>
              <a:ext uri="{FF2B5EF4-FFF2-40B4-BE49-F238E27FC236}">
                <a16:creationId xmlns:a16="http://schemas.microsoft.com/office/drawing/2014/main" id="{24CC8746-4E71-464A-9043-E5F844575EA6}"/>
              </a:ext>
            </a:extLst>
          </p:cNvPr>
          <p:cNvSpPr txBox="1"/>
          <p:nvPr/>
        </p:nvSpPr>
        <p:spPr>
          <a:xfrm>
            <a:off x="3905925" y="12437253"/>
            <a:ext cx="255679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@rafyouthengage</a:t>
            </a:r>
          </a:p>
        </p:txBody>
      </p:sp>
      <p:sp>
        <p:nvSpPr>
          <p:cNvPr id="5" name="TextBox 4">
            <a:extLst>
              <a:ext uri="{FF2B5EF4-FFF2-40B4-BE49-F238E27FC236}">
                <a16:creationId xmlns:a16="http://schemas.microsoft.com/office/drawing/2014/main" id="{289BA9D3-B289-41D8-B97E-D192611462FC}"/>
              </a:ext>
            </a:extLst>
          </p:cNvPr>
          <p:cNvSpPr txBox="1"/>
          <p:nvPr/>
        </p:nvSpPr>
        <p:spPr>
          <a:xfrm>
            <a:off x="19725843" y="12437253"/>
            <a:ext cx="241893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@hyetteducation</a:t>
            </a:r>
          </a:p>
        </p:txBody>
      </p:sp>
    </p:spTree>
    <p:extLst>
      <p:ext uri="{BB962C8B-B14F-4D97-AF65-F5344CB8AC3E}">
        <p14:creationId xmlns:p14="http://schemas.microsoft.com/office/powerpoint/2010/main" val="3039229590"/>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1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defTabSz="2438338">
              <a:lnSpc>
                <a:spcPct val="80000"/>
              </a:lnSpc>
              <a:spcBef>
                <a:spcPts val="0"/>
              </a:spcBef>
              <a:buSzTx/>
              <a:buNone/>
              <a:defRPr sz="24000" b="1" spc="-239"/>
            </a:lvl1pPr>
            <a:lvl2pPr marL="0" indent="457200" algn="ctr" defTabSz="2438338">
              <a:lnSpc>
                <a:spcPct val="80000"/>
              </a:lnSpc>
              <a:spcBef>
                <a:spcPts val="0"/>
              </a:spcBef>
              <a:buSzTx/>
              <a:buNone/>
              <a:defRPr sz="24000" b="1" spc="-239"/>
            </a:lvl2pPr>
            <a:lvl3pPr marL="0" indent="914400" algn="ctr" defTabSz="2438338">
              <a:lnSpc>
                <a:spcPct val="80000"/>
              </a:lnSpc>
              <a:spcBef>
                <a:spcPts val="0"/>
              </a:spcBef>
              <a:buSzTx/>
              <a:buNone/>
              <a:defRPr sz="24000" b="1" spc="-239"/>
            </a:lvl3pPr>
            <a:lvl4pPr marL="0" indent="1371600" algn="ctr" defTabSz="2438338">
              <a:lnSpc>
                <a:spcPct val="80000"/>
              </a:lnSpc>
              <a:spcBef>
                <a:spcPts val="0"/>
              </a:spcBef>
              <a:buSzTx/>
              <a:buNone/>
              <a:defRPr sz="24000" b="1" spc="-239"/>
            </a:lvl4pPr>
            <a:lvl5pPr marL="0" indent="1828800" algn="ctr" defTabSz="2438338">
              <a:lnSpc>
                <a:spcPct val="80000"/>
              </a:lnSpc>
              <a:spcBef>
                <a:spcPts val="0"/>
              </a:spcBef>
              <a:buSzTx/>
              <a:buNone/>
              <a:defRPr sz="24000" b="1" spc="-239"/>
            </a:lvl5pPr>
          </a:lstStyle>
          <a:p>
            <a:r>
              <a:t>100%</a:t>
            </a:r>
          </a:p>
          <a:p>
            <a:pPr lvl="1"/>
            <a:endParaRPr/>
          </a:p>
          <a:p>
            <a:pPr lvl="2"/>
            <a:endParaRPr/>
          </a:p>
          <a:p>
            <a:pPr lvl="3"/>
            <a:endParaRPr/>
          </a:p>
          <a:p>
            <a:pPr lvl="4"/>
            <a:endParaRPr/>
          </a:p>
        </p:txBody>
      </p:sp>
      <p:sp>
        <p:nvSpPr>
          <p:cNvPr id="117" name="Fact information"/>
          <p:cNvSpPr txBox="1">
            <a:spLocks noGrp="1"/>
          </p:cNvSpPr>
          <p:nvPr>
            <p:ph type="body" sz="quarter" idx="21" hasCustomPrompt="1"/>
          </p:nvPr>
        </p:nvSpPr>
        <p:spPr>
          <a:xfrm>
            <a:off x="1206500" y="9223442"/>
            <a:ext cx="21971000" cy="934780"/>
          </a:xfrm>
          <a:prstGeom prst="rect">
            <a:avLst/>
          </a:prstGeom>
        </p:spPr>
        <p:txBody>
          <a:bodyPr lIns="45719" tIns="45719" rIns="45719" bIns="45719"/>
          <a:lstStyle>
            <a:lvl1pPr marL="0" indent="0" algn="ctr">
              <a:spcBef>
                <a:spcPts val="0"/>
              </a:spcBef>
              <a:buSzTx/>
              <a:buNone/>
              <a:defRPr sz="5400" b="1"/>
            </a:lvl1pPr>
          </a:lstStyle>
          <a:p>
            <a:r>
              <a:t>Fact information</a:t>
            </a:r>
          </a:p>
        </p:txBody>
      </p:sp>
      <p:sp>
        <p:nvSpPr>
          <p:cNvPr id="118" name="Slide Number"/>
          <p:cNvSpPr txBox="1">
            <a:spLocks noGrp="1"/>
          </p:cNvSpPr>
          <p:nvPr>
            <p:ph type="sldNum" sz="quarter" idx="2"/>
          </p:nvPr>
        </p:nvSpPr>
        <p:spPr>
          <a:prstGeom prst="rect">
            <a:avLst/>
          </a:prstGeom>
        </p:spPr>
        <p:txBody>
          <a:bodyPr/>
          <a:lstStyle/>
          <a:p>
            <a:fld id="{86CB4B4D-7CA3-9044-876B-883B54F8677D}" type="slidenum">
              <a:rPr lang="en-GB" smtClean="0"/>
              <a:t>‹#›</a:t>
            </a:fld>
            <a:endParaRPr lang="en-GB"/>
          </a:p>
        </p:txBody>
      </p:sp>
      <p:sp>
        <p:nvSpPr>
          <p:cNvPr id="3" name="TextBox 2">
            <a:extLst>
              <a:ext uri="{FF2B5EF4-FFF2-40B4-BE49-F238E27FC236}">
                <a16:creationId xmlns:a16="http://schemas.microsoft.com/office/drawing/2014/main" id="{79CB8E52-C33C-44AA-A2A9-FE59FDCAD595}"/>
              </a:ext>
            </a:extLst>
          </p:cNvPr>
          <p:cNvSpPr txBox="1"/>
          <p:nvPr/>
        </p:nvSpPr>
        <p:spPr>
          <a:xfrm>
            <a:off x="3905925" y="12437253"/>
            <a:ext cx="255679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@rafyouthengage</a:t>
            </a:r>
          </a:p>
        </p:txBody>
      </p:sp>
      <p:sp>
        <p:nvSpPr>
          <p:cNvPr id="4" name="TextBox 3">
            <a:extLst>
              <a:ext uri="{FF2B5EF4-FFF2-40B4-BE49-F238E27FC236}">
                <a16:creationId xmlns:a16="http://schemas.microsoft.com/office/drawing/2014/main" id="{3DF96A02-3DEB-4D89-9D04-195BBC262D23}"/>
              </a:ext>
            </a:extLst>
          </p:cNvPr>
          <p:cNvSpPr txBox="1"/>
          <p:nvPr/>
        </p:nvSpPr>
        <p:spPr>
          <a:xfrm>
            <a:off x="19725843" y="12437253"/>
            <a:ext cx="241893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@hyetteducation</a:t>
            </a:r>
          </a:p>
        </p:txBody>
      </p:sp>
    </p:spTree>
    <p:extLst>
      <p:ext uri="{BB962C8B-B14F-4D97-AF65-F5344CB8AC3E}">
        <p14:creationId xmlns:p14="http://schemas.microsoft.com/office/powerpoint/2010/main" val="49446549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25" name="Attribution"/>
          <p:cNvSpPr txBox="1">
            <a:spLocks noGrp="1"/>
          </p:cNvSpPr>
          <p:nvPr>
            <p:ph type="body" sz="quarter" idx="21" hasCustomPrompt="1"/>
          </p:nvPr>
        </p:nvSpPr>
        <p:spPr>
          <a:xfrm>
            <a:off x="2091974" y="9820265"/>
            <a:ext cx="20200052" cy="636979"/>
          </a:xfrm>
          <a:prstGeom prst="rect">
            <a:avLst/>
          </a:prstGeom>
        </p:spPr>
        <p:txBody>
          <a:bodyPr lIns="45719" tIns="45719" rIns="45719" bIns="45719"/>
          <a:lstStyle>
            <a:lvl1pPr marL="0" indent="0">
              <a:spcBef>
                <a:spcPts val="0"/>
              </a:spcBef>
              <a:buSzTx/>
              <a:buNone/>
              <a:defRPr sz="3600" b="1"/>
            </a:lvl1pPr>
          </a:lstStyle>
          <a:p>
            <a:r>
              <a:t>Attribution</a:t>
            </a:r>
          </a:p>
        </p:txBody>
      </p:sp>
      <p:sp>
        <p:nvSpPr>
          <p:cNvPr id="126" name="Body Level One…"/>
          <p:cNvSpPr txBox="1">
            <a:spLocks noGrp="1"/>
          </p:cNvSpPr>
          <p:nvPr>
            <p:ph type="body" sz="half" idx="1" hasCustomPrompt="1"/>
          </p:nvPr>
        </p:nvSpPr>
        <p:spPr>
          <a:xfrm>
            <a:off x="1753923" y="3360230"/>
            <a:ext cx="20876154" cy="3836280"/>
          </a:xfrm>
          <a:prstGeom prst="rect">
            <a:avLst/>
          </a:prstGeom>
        </p:spPr>
        <p:txBody>
          <a:bodyPr/>
          <a:lstStyle>
            <a:lvl1pPr marL="638923" indent="-469900" defTabSz="2438338">
              <a:lnSpc>
                <a:spcPct val="90000"/>
              </a:lnSpc>
              <a:spcBef>
                <a:spcPts val="0"/>
              </a:spcBef>
              <a:buSzTx/>
              <a:buNone/>
              <a:defRPr sz="8400" spc="-168">
                <a:latin typeface="Helvetica Neue Medium"/>
                <a:ea typeface="Helvetica Neue Medium"/>
                <a:cs typeface="Helvetica Neue Medium"/>
                <a:sym typeface="Helvetica Neue Medium"/>
              </a:defRPr>
            </a:lvl1pPr>
            <a:lvl2pPr marL="638923" indent="-12700" defTabSz="2438338">
              <a:lnSpc>
                <a:spcPct val="90000"/>
              </a:lnSpc>
              <a:spcBef>
                <a:spcPts val="0"/>
              </a:spcBef>
              <a:buSzTx/>
              <a:buNone/>
              <a:defRPr sz="8400" spc="-168">
                <a:latin typeface="Helvetica Neue Medium"/>
                <a:ea typeface="Helvetica Neue Medium"/>
                <a:cs typeface="Helvetica Neue Medium"/>
                <a:sym typeface="Helvetica Neue Medium"/>
              </a:defRPr>
            </a:lvl2pPr>
            <a:lvl3pPr marL="638923" indent="444500" defTabSz="2438338">
              <a:lnSpc>
                <a:spcPct val="90000"/>
              </a:lnSpc>
              <a:spcBef>
                <a:spcPts val="0"/>
              </a:spcBef>
              <a:buSzTx/>
              <a:buNone/>
              <a:defRPr sz="8400" spc="-168">
                <a:latin typeface="Helvetica Neue Medium"/>
                <a:ea typeface="Helvetica Neue Medium"/>
                <a:cs typeface="Helvetica Neue Medium"/>
                <a:sym typeface="Helvetica Neue Medium"/>
              </a:defRPr>
            </a:lvl3pPr>
            <a:lvl4pPr marL="638923" indent="901700" defTabSz="2438338">
              <a:lnSpc>
                <a:spcPct val="90000"/>
              </a:lnSpc>
              <a:spcBef>
                <a:spcPts val="0"/>
              </a:spcBef>
              <a:buSzTx/>
              <a:buNone/>
              <a:defRPr sz="8400" spc="-168">
                <a:latin typeface="Helvetica Neue Medium"/>
                <a:ea typeface="Helvetica Neue Medium"/>
                <a:cs typeface="Helvetica Neue Medium"/>
                <a:sym typeface="Helvetica Neue Medium"/>
              </a:defRPr>
            </a:lvl4pPr>
            <a:lvl5pPr marL="638923" indent="1358900" defTabSz="2438338">
              <a:lnSpc>
                <a:spcPct val="90000"/>
              </a:lnSpc>
              <a:spcBef>
                <a:spcPts val="0"/>
              </a:spcBef>
              <a:buSzTx/>
              <a:buNone/>
              <a:defRPr sz="8400" spc="-168">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rPr lang="en-GB" smtClean="0"/>
              <a:t>‹#›</a:t>
            </a:fld>
            <a:endParaRPr lang="en-GB"/>
          </a:p>
        </p:txBody>
      </p:sp>
      <p:sp>
        <p:nvSpPr>
          <p:cNvPr id="3" name="TextBox 2">
            <a:extLst>
              <a:ext uri="{FF2B5EF4-FFF2-40B4-BE49-F238E27FC236}">
                <a16:creationId xmlns:a16="http://schemas.microsoft.com/office/drawing/2014/main" id="{F3E67E84-2AC3-4E9E-BBF2-D2E8BF94DE05}"/>
              </a:ext>
            </a:extLst>
          </p:cNvPr>
          <p:cNvSpPr txBox="1"/>
          <p:nvPr/>
        </p:nvSpPr>
        <p:spPr>
          <a:xfrm>
            <a:off x="3905925" y="12437253"/>
            <a:ext cx="255679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@rafyouthengage</a:t>
            </a:r>
          </a:p>
        </p:txBody>
      </p:sp>
      <p:sp>
        <p:nvSpPr>
          <p:cNvPr id="4" name="TextBox 3">
            <a:extLst>
              <a:ext uri="{FF2B5EF4-FFF2-40B4-BE49-F238E27FC236}">
                <a16:creationId xmlns:a16="http://schemas.microsoft.com/office/drawing/2014/main" id="{D080D3F3-43F4-4431-BB93-6D16D62BDDD0}"/>
              </a:ext>
            </a:extLst>
          </p:cNvPr>
          <p:cNvSpPr txBox="1"/>
          <p:nvPr/>
        </p:nvSpPr>
        <p:spPr>
          <a:xfrm>
            <a:off x="19725843" y="12437253"/>
            <a:ext cx="241893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@hyetteducation</a:t>
            </a:r>
          </a:p>
        </p:txBody>
      </p:sp>
    </p:spTree>
    <p:extLst>
      <p:ext uri="{BB962C8B-B14F-4D97-AF65-F5344CB8AC3E}">
        <p14:creationId xmlns:p14="http://schemas.microsoft.com/office/powerpoint/2010/main" val="796586695"/>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34" name="Image"/>
          <p:cNvSpPr>
            <a:spLocks noGrp="1"/>
          </p:cNvSpPr>
          <p:nvPr>
            <p:ph type="pic" sz="quarter" idx="21"/>
          </p:nvPr>
        </p:nvSpPr>
        <p:spPr>
          <a:xfrm>
            <a:off x="15760700" y="1070607"/>
            <a:ext cx="5839778" cy="4670565"/>
          </a:xfrm>
          <a:prstGeom prst="rect">
            <a:avLst/>
          </a:prstGeom>
        </p:spPr>
        <p:txBody>
          <a:bodyPr lIns="91439" tIns="45719" rIns="91439" bIns="45719">
            <a:noAutofit/>
          </a:bodyPr>
          <a:lstStyle/>
          <a:p>
            <a:r>
              <a:rPr lang="en-US"/>
              <a:t>Click icon to add picture</a:t>
            </a:r>
            <a:endParaRPr/>
          </a:p>
        </p:txBody>
      </p:sp>
      <p:sp>
        <p:nvSpPr>
          <p:cNvPr id="135" name="Image"/>
          <p:cNvSpPr>
            <a:spLocks noGrp="1"/>
          </p:cNvSpPr>
          <p:nvPr>
            <p:ph type="pic" sz="half" idx="22"/>
          </p:nvPr>
        </p:nvSpPr>
        <p:spPr>
          <a:xfrm>
            <a:off x="13959160" y="4074554"/>
            <a:ext cx="8242075" cy="9592763"/>
          </a:xfrm>
          <a:prstGeom prst="rect">
            <a:avLst/>
          </a:prstGeom>
        </p:spPr>
        <p:txBody>
          <a:bodyPr lIns="91439" tIns="45719" rIns="91439" bIns="45719">
            <a:noAutofit/>
          </a:bodyPr>
          <a:lstStyle/>
          <a:p>
            <a:r>
              <a:rPr lang="en-US"/>
              <a:t>Click icon to add picture</a:t>
            </a:r>
            <a:endParaRPr/>
          </a:p>
        </p:txBody>
      </p:sp>
      <p:sp>
        <p:nvSpPr>
          <p:cNvPr id="136" name="Image"/>
          <p:cNvSpPr>
            <a:spLocks noGrp="1"/>
          </p:cNvSpPr>
          <p:nvPr>
            <p:ph type="pic" idx="23"/>
          </p:nvPr>
        </p:nvSpPr>
        <p:spPr>
          <a:xfrm>
            <a:off x="60833" y="610299"/>
            <a:ext cx="14145703" cy="10609279"/>
          </a:xfrm>
          <a:prstGeom prst="rect">
            <a:avLst/>
          </a:prstGeom>
        </p:spPr>
        <p:txBody>
          <a:bodyPr lIns="91439" tIns="45719" rIns="91439" bIns="45719">
            <a:noAutofit/>
          </a:bodyPr>
          <a:lstStyle/>
          <a:p>
            <a:r>
              <a:rPr lang="en-US"/>
              <a:t>Click icon to add picture</a:t>
            </a:r>
            <a:endParaRP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rPr lang="en-GB" smtClean="0"/>
              <a:t>‹#›</a:t>
            </a:fld>
            <a:endParaRPr lang="en-GB"/>
          </a:p>
        </p:txBody>
      </p:sp>
      <p:sp>
        <p:nvSpPr>
          <p:cNvPr id="3" name="TextBox 2">
            <a:extLst>
              <a:ext uri="{FF2B5EF4-FFF2-40B4-BE49-F238E27FC236}">
                <a16:creationId xmlns:a16="http://schemas.microsoft.com/office/drawing/2014/main" id="{C155C3FF-BD13-488D-B17B-02AF04588DEE}"/>
              </a:ext>
            </a:extLst>
          </p:cNvPr>
          <p:cNvSpPr txBox="1"/>
          <p:nvPr/>
        </p:nvSpPr>
        <p:spPr>
          <a:xfrm>
            <a:off x="3905925" y="12437253"/>
            <a:ext cx="255679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@rafyouthengage</a:t>
            </a:r>
          </a:p>
        </p:txBody>
      </p:sp>
      <p:sp>
        <p:nvSpPr>
          <p:cNvPr id="4" name="TextBox 3">
            <a:extLst>
              <a:ext uri="{FF2B5EF4-FFF2-40B4-BE49-F238E27FC236}">
                <a16:creationId xmlns:a16="http://schemas.microsoft.com/office/drawing/2014/main" id="{C7F2185F-FA16-4995-B6EF-C878A3B0945D}"/>
              </a:ext>
            </a:extLst>
          </p:cNvPr>
          <p:cNvSpPr txBox="1"/>
          <p:nvPr/>
        </p:nvSpPr>
        <p:spPr>
          <a:xfrm>
            <a:off x="19725843" y="12437253"/>
            <a:ext cx="241893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@hyetteducation</a:t>
            </a:r>
          </a:p>
        </p:txBody>
      </p:sp>
    </p:spTree>
    <p:extLst>
      <p:ext uri="{BB962C8B-B14F-4D97-AF65-F5344CB8AC3E}">
        <p14:creationId xmlns:p14="http://schemas.microsoft.com/office/powerpoint/2010/main" val="1196300856"/>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Large Title and photo">
    <p:spTree>
      <p:nvGrpSpPr>
        <p:cNvPr id="1" name=""/>
        <p:cNvGrpSpPr/>
        <p:nvPr/>
      </p:nvGrpSpPr>
      <p:grpSpPr>
        <a:xfrm>
          <a:off x="0" y="0"/>
          <a:ext cx="0" cy="0"/>
          <a:chOff x="0" y="0"/>
          <a:chExt cx="0" cy="0"/>
        </a:xfrm>
      </p:grpSpPr>
      <p:sp>
        <p:nvSpPr>
          <p:cNvPr id="81" name="Presentation Title"/>
          <p:cNvSpPr txBox="1">
            <a:spLocks noGrp="1"/>
          </p:cNvSpPr>
          <p:nvPr>
            <p:ph type="title" hasCustomPrompt="1"/>
          </p:nvPr>
        </p:nvSpPr>
        <p:spPr>
          <a:xfrm>
            <a:off x="1206498" y="295338"/>
            <a:ext cx="21971004" cy="2557147"/>
          </a:xfrm>
          <a:prstGeom prst="rect">
            <a:avLst/>
          </a:prstGeom>
        </p:spPr>
        <p:txBody>
          <a:bodyPr anchor="ctr"/>
          <a:lstStyle>
            <a:lvl1pPr algn="ctr">
              <a:lnSpc>
                <a:spcPct val="100000"/>
              </a:lnSpc>
              <a:defRPr sz="11600" spc="-232"/>
            </a:lvl1pPr>
          </a:lstStyle>
          <a:p>
            <a:r>
              <a:t>Presentation Title</a:t>
            </a:r>
          </a:p>
        </p:txBody>
      </p:sp>
      <p:sp>
        <p:nvSpPr>
          <p:cNvPr id="82" name="Slide Number"/>
          <p:cNvSpPr txBox="1">
            <a:spLocks noGrp="1"/>
          </p:cNvSpPr>
          <p:nvPr>
            <p:ph type="sldNum" sz="quarter" idx="2"/>
          </p:nvPr>
        </p:nvSpPr>
        <p:spPr>
          <a:prstGeom prst="rect">
            <a:avLst/>
          </a:prstGeom>
        </p:spPr>
        <p:txBody>
          <a:bodyPr/>
          <a:lstStyle/>
          <a:p>
            <a:fld id="{86CB4B4D-7CA3-9044-876B-883B54F8677D}" type="slidenum">
              <a:rPr lang="en-GB" smtClean="0"/>
              <a:t>‹#›</a:t>
            </a:fld>
            <a:endParaRPr lang="en-GB"/>
          </a:p>
        </p:txBody>
      </p:sp>
      <p:sp>
        <p:nvSpPr>
          <p:cNvPr id="83" name="910457886_1434x1669.jpg"/>
          <p:cNvSpPr>
            <a:spLocks noGrp="1"/>
          </p:cNvSpPr>
          <p:nvPr>
            <p:ph type="pic" sz="half" idx="21"/>
          </p:nvPr>
        </p:nvSpPr>
        <p:spPr>
          <a:xfrm>
            <a:off x="7760773" y="2173948"/>
            <a:ext cx="8056212" cy="9376441"/>
          </a:xfrm>
          <a:prstGeom prst="rect">
            <a:avLst/>
          </a:prstGeom>
        </p:spPr>
        <p:txBody>
          <a:bodyPr lIns="91439" tIns="45719" rIns="91439" bIns="45719">
            <a:noAutofit/>
          </a:bodyPr>
          <a:lstStyle/>
          <a:p>
            <a:r>
              <a:rPr lang="en-US"/>
              <a:t>Click icon to add picture</a:t>
            </a:r>
            <a:endParaRPr/>
          </a:p>
        </p:txBody>
      </p:sp>
      <p:sp>
        <p:nvSpPr>
          <p:cNvPr id="3" name="TextBox 2">
            <a:extLst>
              <a:ext uri="{FF2B5EF4-FFF2-40B4-BE49-F238E27FC236}">
                <a16:creationId xmlns:a16="http://schemas.microsoft.com/office/drawing/2014/main" id="{12337A5F-5AF0-4F50-A801-FC536FB3A934}"/>
              </a:ext>
            </a:extLst>
          </p:cNvPr>
          <p:cNvSpPr txBox="1"/>
          <p:nvPr/>
        </p:nvSpPr>
        <p:spPr>
          <a:xfrm>
            <a:off x="3905925" y="12437253"/>
            <a:ext cx="255679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@rafyouthengage</a:t>
            </a:r>
          </a:p>
        </p:txBody>
      </p:sp>
      <p:sp>
        <p:nvSpPr>
          <p:cNvPr id="4" name="TextBox 3">
            <a:extLst>
              <a:ext uri="{FF2B5EF4-FFF2-40B4-BE49-F238E27FC236}">
                <a16:creationId xmlns:a16="http://schemas.microsoft.com/office/drawing/2014/main" id="{621C91AF-835E-4929-85B3-9628CA1994D4}"/>
              </a:ext>
            </a:extLst>
          </p:cNvPr>
          <p:cNvSpPr txBox="1"/>
          <p:nvPr/>
        </p:nvSpPr>
        <p:spPr>
          <a:xfrm>
            <a:off x="19725843" y="12437253"/>
            <a:ext cx="241893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@hyetteducation</a:t>
            </a:r>
          </a:p>
        </p:txBody>
      </p:sp>
    </p:spTree>
    <p:extLst>
      <p:ext uri="{BB962C8B-B14F-4D97-AF65-F5344CB8AC3E}">
        <p14:creationId xmlns:p14="http://schemas.microsoft.com/office/powerpoint/2010/main" val="62081426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Blank with footer">
    <p:spTree>
      <p:nvGrpSpPr>
        <p:cNvPr id="1" name=""/>
        <p:cNvGrpSpPr/>
        <p:nvPr/>
      </p:nvGrpSpPr>
      <p:grpSpPr>
        <a:xfrm>
          <a:off x="0" y="0"/>
          <a:ext cx="0" cy="0"/>
          <a:chOff x="0" y="0"/>
          <a:chExt cx="0" cy="0"/>
        </a:xfrm>
      </p:grpSpPr>
      <p:sp>
        <p:nvSpPr>
          <p:cNvPr id="23" name="Slide Number"/>
          <p:cNvSpPr txBox="1">
            <a:spLocks noGrp="1"/>
          </p:cNvSpPr>
          <p:nvPr>
            <p:ph type="sldNum" sz="quarter" idx="2"/>
          </p:nvPr>
        </p:nvSpPr>
        <p:spPr>
          <a:prstGeom prst="rect">
            <a:avLst/>
          </a:prstGeom>
        </p:spPr>
        <p:txBody>
          <a:bodyPr/>
          <a:lstStyle/>
          <a:p>
            <a:fld id="{86CB4B4D-7CA3-9044-876B-883B54F8677D}" type="slidenum">
              <a:rPr lang="en-GB" smtClean="0"/>
              <a:t>‹#›</a:t>
            </a:fld>
            <a:endParaRPr lang="en-GB"/>
          </a:p>
        </p:txBody>
      </p:sp>
      <p:sp>
        <p:nvSpPr>
          <p:cNvPr id="4" name="TextBox 3">
            <a:extLst>
              <a:ext uri="{FF2B5EF4-FFF2-40B4-BE49-F238E27FC236}">
                <a16:creationId xmlns:a16="http://schemas.microsoft.com/office/drawing/2014/main" id="{A2D7CC49-B3B5-42DB-AE4B-C78DE36CBD1B}"/>
              </a:ext>
            </a:extLst>
          </p:cNvPr>
          <p:cNvSpPr txBox="1"/>
          <p:nvPr/>
        </p:nvSpPr>
        <p:spPr>
          <a:xfrm>
            <a:off x="3905925" y="12437253"/>
            <a:ext cx="255679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@rafyouthengage</a:t>
            </a:r>
          </a:p>
        </p:txBody>
      </p:sp>
      <p:sp>
        <p:nvSpPr>
          <p:cNvPr id="6" name="TextBox 5">
            <a:extLst>
              <a:ext uri="{FF2B5EF4-FFF2-40B4-BE49-F238E27FC236}">
                <a16:creationId xmlns:a16="http://schemas.microsoft.com/office/drawing/2014/main" id="{6E22B9FD-88F8-41FE-9A24-73D2208FCE2D}"/>
              </a:ext>
            </a:extLst>
          </p:cNvPr>
          <p:cNvSpPr txBox="1"/>
          <p:nvPr/>
        </p:nvSpPr>
        <p:spPr>
          <a:xfrm>
            <a:off x="19725843" y="12437253"/>
            <a:ext cx="241893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@hyetteducation</a:t>
            </a:r>
          </a:p>
        </p:txBody>
      </p:sp>
    </p:spTree>
    <p:extLst>
      <p:ext uri="{BB962C8B-B14F-4D97-AF65-F5344CB8AC3E}">
        <p14:creationId xmlns:p14="http://schemas.microsoft.com/office/powerpoint/2010/main" val="2251114289"/>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0" name="Slide Number"/>
          <p:cNvSpPr txBox="1">
            <a:spLocks noGrp="1"/>
          </p:cNvSpPr>
          <p:nvPr>
            <p:ph type="sldNum" sz="quarter" idx="2"/>
          </p:nvPr>
        </p:nvSpPr>
        <p:spPr>
          <a:prstGeom prst="rect">
            <a:avLst/>
          </a:prstGeom>
        </p:spPr>
        <p:txBody>
          <a:bodyPr/>
          <a:lstStyle/>
          <a:p>
            <a:fld id="{86CB4B4D-7CA3-9044-876B-883B54F8677D}" type="slidenum">
              <a:rPr lang="en-GB" smtClean="0"/>
              <a:t>‹#›</a:t>
            </a:fld>
            <a:endParaRPr lang="en-GB"/>
          </a:p>
        </p:txBody>
      </p:sp>
      <p:sp>
        <p:nvSpPr>
          <p:cNvPr id="2" name="TextBox 1">
            <a:extLst>
              <a:ext uri="{FF2B5EF4-FFF2-40B4-BE49-F238E27FC236}">
                <a16:creationId xmlns:a16="http://schemas.microsoft.com/office/drawing/2014/main" id="{7EDF01C9-922C-4A1C-84B3-6918193051EA}"/>
              </a:ext>
            </a:extLst>
          </p:cNvPr>
          <p:cNvSpPr txBox="1"/>
          <p:nvPr/>
        </p:nvSpPr>
        <p:spPr>
          <a:xfrm>
            <a:off x="8991775" y="12437253"/>
            <a:ext cx="6387967"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#RAFCodeCommanders #RAFCosmicLaunch</a:t>
            </a:r>
          </a:p>
        </p:txBody>
      </p:sp>
      <p:sp>
        <p:nvSpPr>
          <p:cNvPr id="4" name="TextBox 3">
            <a:extLst>
              <a:ext uri="{FF2B5EF4-FFF2-40B4-BE49-F238E27FC236}">
                <a16:creationId xmlns:a16="http://schemas.microsoft.com/office/drawing/2014/main" id="{435EA5D4-94B8-4E52-BB67-F80022C0DA40}"/>
              </a:ext>
            </a:extLst>
          </p:cNvPr>
          <p:cNvSpPr txBox="1"/>
          <p:nvPr/>
        </p:nvSpPr>
        <p:spPr>
          <a:xfrm>
            <a:off x="3905925" y="12437253"/>
            <a:ext cx="255679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@rafyouthengage</a:t>
            </a:r>
          </a:p>
        </p:txBody>
      </p:sp>
      <p:sp>
        <p:nvSpPr>
          <p:cNvPr id="6" name="TextBox 5">
            <a:extLst>
              <a:ext uri="{FF2B5EF4-FFF2-40B4-BE49-F238E27FC236}">
                <a16:creationId xmlns:a16="http://schemas.microsoft.com/office/drawing/2014/main" id="{72AB701A-8872-40C3-89D5-985D9D6696F4}"/>
              </a:ext>
            </a:extLst>
          </p:cNvPr>
          <p:cNvSpPr txBox="1"/>
          <p:nvPr/>
        </p:nvSpPr>
        <p:spPr>
          <a:xfrm>
            <a:off x="19725843" y="12437253"/>
            <a:ext cx="241893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@hyetteducation</a:t>
            </a:r>
          </a:p>
        </p:txBody>
      </p:sp>
    </p:spTree>
    <p:extLst>
      <p:ext uri="{BB962C8B-B14F-4D97-AF65-F5344CB8AC3E}">
        <p14:creationId xmlns:p14="http://schemas.microsoft.com/office/powerpoint/2010/main" val="52608074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Text">
    <p:spTree>
      <p:nvGrpSpPr>
        <p:cNvPr id="1" name=""/>
        <p:cNvGrpSpPr/>
        <p:nvPr/>
      </p:nvGrpSpPr>
      <p:grpSpPr>
        <a:xfrm>
          <a:off x="0" y="0"/>
          <a:ext cx="0" cy="0"/>
          <a:chOff x="0" y="0"/>
          <a:chExt cx="0" cy="0"/>
        </a:xfrm>
      </p:grpSpPr>
      <p:sp>
        <p:nvSpPr>
          <p:cNvPr id="37" name="Slide Title"/>
          <p:cNvSpPr txBox="1">
            <a:spLocks noGrp="1"/>
          </p:cNvSpPr>
          <p:nvPr>
            <p:ph type="title" hasCustomPrompt="1"/>
          </p:nvPr>
        </p:nvSpPr>
        <p:spPr>
          <a:xfrm>
            <a:off x="1206500" y="1079500"/>
            <a:ext cx="21971000" cy="1433163"/>
          </a:xfrm>
          <a:prstGeom prst="rect">
            <a:avLst/>
          </a:prstGeom>
        </p:spPr>
        <p:txBody>
          <a:bodyPr/>
          <a:lstStyle>
            <a:lvl1pPr>
              <a:defRPr sz="8400" spc="-168"/>
            </a:lvl1pPr>
          </a:lstStyle>
          <a:p>
            <a:r>
              <a:t>Slide Title</a:t>
            </a:r>
          </a:p>
        </p:txBody>
      </p:sp>
      <p:sp>
        <p:nvSpPr>
          <p:cNvPr id="38" name="Body Level One…"/>
          <p:cNvSpPr txBox="1">
            <a:spLocks noGrp="1"/>
          </p:cNvSpPr>
          <p:nvPr>
            <p:ph type="body" idx="1" hasCustomPrompt="1"/>
          </p:nvPr>
        </p:nvSpPr>
        <p:spPr>
          <a:xfrm>
            <a:off x="1206500" y="3215188"/>
            <a:ext cx="21971000" cy="7930184"/>
          </a:xfrm>
          <a:prstGeom prst="rect">
            <a:avLst/>
          </a:prstGeom>
        </p:spPr>
        <p:txBody>
          <a:bodyPr/>
          <a:lstStyle>
            <a:lvl1pPr marL="0" indent="0" defTabSz="2438338">
              <a:lnSpc>
                <a:spcPct val="120000"/>
              </a:lnSpc>
              <a:buSzTx/>
              <a:buNone/>
            </a:lvl1pPr>
            <a:lvl2pPr marL="0" indent="457200" defTabSz="2438338">
              <a:lnSpc>
                <a:spcPct val="120000"/>
              </a:lnSpc>
              <a:buSzTx/>
              <a:buNone/>
            </a:lvl2pPr>
            <a:lvl3pPr marL="0" indent="914400" defTabSz="2438338">
              <a:lnSpc>
                <a:spcPct val="120000"/>
              </a:lnSpc>
              <a:buSzTx/>
              <a:buNone/>
            </a:lvl3pPr>
            <a:lvl4pPr marL="0" indent="1371600" defTabSz="2438338">
              <a:lnSpc>
                <a:spcPct val="120000"/>
              </a:lnSpc>
              <a:buSzTx/>
              <a:buNone/>
            </a:lvl4pPr>
            <a:lvl5pPr marL="0" indent="1828800" defTabSz="2438338">
              <a:lnSpc>
                <a:spcPct val="120000"/>
              </a:lnSpc>
              <a:buSzTx/>
              <a:buNone/>
            </a:lvl5pPr>
          </a:lstStyle>
          <a:p>
            <a:r>
              <a:t>Slide body text</a:t>
            </a:r>
          </a:p>
          <a:p>
            <a:pPr lvl="1"/>
            <a:endParaRPr/>
          </a:p>
          <a:p>
            <a:pPr lvl="2"/>
            <a:endParaRPr/>
          </a:p>
          <a:p>
            <a:pPr lvl="3"/>
            <a:endParaRPr/>
          </a:p>
          <a:p>
            <a:pPr lvl="4"/>
            <a:endParaRPr/>
          </a:p>
        </p:txBody>
      </p:sp>
      <p:sp>
        <p:nvSpPr>
          <p:cNvPr id="39" name="Slide Number"/>
          <p:cNvSpPr txBox="1">
            <a:spLocks noGrp="1"/>
          </p:cNvSpPr>
          <p:nvPr>
            <p:ph type="sldNum" sz="quarter" idx="2"/>
          </p:nvPr>
        </p:nvSpPr>
        <p:spPr>
          <a:prstGeom prst="rect">
            <a:avLst/>
          </a:prstGeom>
        </p:spPr>
        <p:txBody>
          <a:bodyPr/>
          <a:lstStyle/>
          <a:p>
            <a:fld id="{86CB4B4D-7CA3-9044-876B-883B54F8677D}" type="slidenum">
              <a:rPr lang="en-GB" smtClean="0"/>
              <a:t>‹#›</a:t>
            </a:fld>
            <a:endParaRPr lang="en-GB"/>
          </a:p>
        </p:txBody>
      </p:sp>
      <p:sp>
        <p:nvSpPr>
          <p:cNvPr id="3" name="TextBox 2">
            <a:extLst>
              <a:ext uri="{FF2B5EF4-FFF2-40B4-BE49-F238E27FC236}">
                <a16:creationId xmlns:a16="http://schemas.microsoft.com/office/drawing/2014/main" id="{827C5015-5275-4201-ACB6-63DC5CB77A81}"/>
              </a:ext>
            </a:extLst>
          </p:cNvPr>
          <p:cNvSpPr txBox="1"/>
          <p:nvPr/>
        </p:nvSpPr>
        <p:spPr>
          <a:xfrm>
            <a:off x="3905925" y="12437253"/>
            <a:ext cx="255679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@rafyouthengage</a:t>
            </a:r>
          </a:p>
        </p:txBody>
      </p:sp>
      <p:sp>
        <p:nvSpPr>
          <p:cNvPr id="4" name="TextBox 3">
            <a:extLst>
              <a:ext uri="{FF2B5EF4-FFF2-40B4-BE49-F238E27FC236}">
                <a16:creationId xmlns:a16="http://schemas.microsoft.com/office/drawing/2014/main" id="{F2709734-0D36-49FC-A1D6-663B05A4DB30}"/>
              </a:ext>
            </a:extLst>
          </p:cNvPr>
          <p:cNvSpPr txBox="1"/>
          <p:nvPr/>
        </p:nvSpPr>
        <p:spPr>
          <a:xfrm>
            <a:off x="19725843" y="12437253"/>
            <a:ext cx="241893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@hyetteducation</a:t>
            </a:r>
          </a:p>
        </p:txBody>
      </p:sp>
    </p:spTree>
    <p:extLst>
      <p:ext uri="{BB962C8B-B14F-4D97-AF65-F5344CB8AC3E}">
        <p14:creationId xmlns:p14="http://schemas.microsoft.com/office/powerpoint/2010/main" val="1957136473"/>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6" name="Slide Title"/>
          <p:cNvSpPr txBox="1">
            <a:spLocks noGrp="1"/>
          </p:cNvSpPr>
          <p:nvPr>
            <p:ph type="title" hasCustomPrompt="1"/>
          </p:nvPr>
        </p:nvSpPr>
        <p:spPr>
          <a:xfrm>
            <a:off x="1206500" y="1079500"/>
            <a:ext cx="21971000" cy="1433163"/>
          </a:xfrm>
          <a:prstGeom prst="rect">
            <a:avLst/>
          </a:prstGeom>
        </p:spPr>
        <p:txBody>
          <a:bodyPr/>
          <a:lstStyle>
            <a:lvl1pPr>
              <a:defRPr sz="8400" spc="-168"/>
            </a:lvl1pPr>
          </a:lstStyle>
          <a:p>
            <a:r>
              <a:t>Slide Title</a:t>
            </a:r>
          </a:p>
        </p:txBody>
      </p:sp>
      <p:sp>
        <p:nvSpPr>
          <p:cNvPr id="47" name="Body Level One…"/>
          <p:cNvSpPr txBox="1">
            <a:spLocks noGrp="1"/>
          </p:cNvSpPr>
          <p:nvPr>
            <p:ph type="body" idx="1" hasCustomPrompt="1"/>
          </p:nvPr>
        </p:nvSpPr>
        <p:spPr>
          <a:xfrm>
            <a:off x="1206500" y="3215188"/>
            <a:ext cx="21971000" cy="7930184"/>
          </a:xfrm>
          <a:prstGeom prst="rect">
            <a:avLst/>
          </a:prstGeom>
        </p:spPr>
        <p:txBody>
          <a:bodyPr/>
          <a:lstStyle/>
          <a:p>
            <a:r>
              <a:t>Slide bullet text</a:t>
            </a:r>
          </a:p>
          <a:p>
            <a:pPr lvl="1"/>
            <a:endParaRPr/>
          </a:p>
          <a:p>
            <a:pPr lvl="2"/>
            <a:endParaRPr/>
          </a:p>
          <a:p>
            <a:pPr lvl="3"/>
            <a:endParaRPr/>
          </a:p>
          <a:p>
            <a:pPr lvl="4"/>
            <a:endParaRP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rPr lang="en-GB" smtClean="0"/>
              <a:t>‹#›</a:t>
            </a:fld>
            <a:endParaRPr lang="en-GB"/>
          </a:p>
        </p:txBody>
      </p:sp>
      <p:sp>
        <p:nvSpPr>
          <p:cNvPr id="3" name="TextBox 2">
            <a:extLst>
              <a:ext uri="{FF2B5EF4-FFF2-40B4-BE49-F238E27FC236}">
                <a16:creationId xmlns:a16="http://schemas.microsoft.com/office/drawing/2014/main" id="{5CF704C1-3FF3-4C0F-93F7-8A2EFB8A96CF}"/>
              </a:ext>
            </a:extLst>
          </p:cNvPr>
          <p:cNvSpPr txBox="1"/>
          <p:nvPr/>
        </p:nvSpPr>
        <p:spPr>
          <a:xfrm>
            <a:off x="3905925" y="12437253"/>
            <a:ext cx="255679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@rafyouthengage</a:t>
            </a:r>
          </a:p>
        </p:txBody>
      </p:sp>
      <p:sp>
        <p:nvSpPr>
          <p:cNvPr id="4" name="TextBox 3">
            <a:extLst>
              <a:ext uri="{FF2B5EF4-FFF2-40B4-BE49-F238E27FC236}">
                <a16:creationId xmlns:a16="http://schemas.microsoft.com/office/drawing/2014/main" id="{5FC02014-CE11-4A8F-9CE5-55AC6CA53D9E}"/>
              </a:ext>
            </a:extLst>
          </p:cNvPr>
          <p:cNvSpPr txBox="1"/>
          <p:nvPr/>
        </p:nvSpPr>
        <p:spPr>
          <a:xfrm>
            <a:off x="19725843" y="12437253"/>
            <a:ext cx="241893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@hyetteducation</a:t>
            </a:r>
          </a:p>
        </p:txBody>
      </p:sp>
    </p:spTree>
    <p:extLst>
      <p:ext uri="{BB962C8B-B14F-4D97-AF65-F5344CB8AC3E}">
        <p14:creationId xmlns:p14="http://schemas.microsoft.com/office/powerpoint/2010/main" val="312072741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Subtitle &amp; Bullets">
    <p:spTree>
      <p:nvGrpSpPr>
        <p:cNvPr id="1" name=""/>
        <p:cNvGrpSpPr/>
        <p:nvPr/>
      </p:nvGrpSpPr>
      <p:grpSpPr>
        <a:xfrm>
          <a:off x="0" y="0"/>
          <a:ext cx="0" cy="0"/>
          <a:chOff x="0" y="0"/>
          <a:chExt cx="0" cy="0"/>
        </a:xfrm>
      </p:grpSpPr>
      <p:sp>
        <p:nvSpPr>
          <p:cNvPr id="55" name="Slide Title"/>
          <p:cNvSpPr txBox="1">
            <a:spLocks noGrp="1"/>
          </p:cNvSpPr>
          <p:nvPr>
            <p:ph type="title" hasCustomPrompt="1"/>
          </p:nvPr>
        </p:nvSpPr>
        <p:spPr>
          <a:xfrm>
            <a:off x="1206500" y="1079500"/>
            <a:ext cx="21971000" cy="1433163"/>
          </a:xfrm>
          <a:prstGeom prst="rect">
            <a:avLst/>
          </a:prstGeom>
        </p:spPr>
        <p:txBody>
          <a:bodyPr/>
          <a:lstStyle>
            <a:lvl1pPr>
              <a:defRPr sz="8400" spc="-168"/>
            </a:lvl1pPr>
          </a:lstStyle>
          <a:p>
            <a:r>
              <a:t>Slide Title</a:t>
            </a:r>
          </a:p>
        </p:txBody>
      </p:sp>
      <p:sp>
        <p:nvSpPr>
          <p:cNvPr id="56" name="Body Level One…"/>
          <p:cNvSpPr txBox="1">
            <a:spLocks noGrp="1"/>
          </p:cNvSpPr>
          <p:nvPr>
            <p:ph type="body" sz="half" idx="1" hasCustomPrompt="1"/>
          </p:nvPr>
        </p:nvSpPr>
        <p:spPr>
          <a:xfrm>
            <a:off x="1206500" y="5100553"/>
            <a:ext cx="21971000" cy="5724145"/>
          </a:xfrm>
          <a:prstGeom prst="rect">
            <a:avLst/>
          </a:prstGeom>
        </p:spPr>
        <p:txBody>
          <a:bodyPr/>
          <a:lstStyle/>
          <a:p>
            <a:r>
              <a:t>Slide bullet text</a:t>
            </a:r>
          </a:p>
          <a:p>
            <a:pPr lvl="1"/>
            <a:endParaRPr/>
          </a:p>
          <a:p>
            <a:pPr lvl="2"/>
            <a:endParaRPr/>
          </a:p>
          <a:p>
            <a:pPr lvl="3"/>
            <a:endParaRPr/>
          </a:p>
          <a:p>
            <a:pPr lvl="4"/>
            <a:endParaRP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rPr lang="en-GB" smtClean="0"/>
              <a:t>‹#›</a:t>
            </a:fld>
            <a:endParaRPr lang="en-GB"/>
          </a:p>
        </p:txBody>
      </p:sp>
      <p:sp>
        <p:nvSpPr>
          <p:cNvPr id="58" name="Subtitle"/>
          <p:cNvSpPr txBox="1">
            <a:spLocks noGrp="1"/>
          </p:cNvSpPr>
          <p:nvPr>
            <p:ph type="body" sz="quarter" idx="21" hasCustomPrompt="1"/>
          </p:nvPr>
        </p:nvSpPr>
        <p:spPr>
          <a:xfrm>
            <a:off x="1270000" y="2360772"/>
            <a:ext cx="21971000" cy="1433164"/>
          </a:xfrm>
          <a:prstGeom prst="rect">
            <a:avLst/>
          </a:prstGeom>
        </p:spPr>
        <p:txBody>
          <a:bodyPr/>
          <a:lstStyle>
            <a:lvl1pPr marL="0" indent="0">
              <a:spcBef>
                <a:spcPts val="0"/>
              </a:spcBef>
              <a:buSzTx/>
              <a:buNone/>
              <a:defRPr sz="5500"/>
            </a:lvl1pPr>
          </a:lstStyle>
          <a:p>
            <a:r>
              <a:t>Enter subtitle here</a:t>
            </a:r>
          </a:p>
        </p:txBody>
      </p:sp>
      <p:sp>
        <p:nvSpPr>
          <p:cNvPr id="3" name="TextBox 2">
            <a:extLst>
              <a:ext uri="{FF2B5EF4-FFF2-40B4-BE49-F238E27FC236}">
                <a16:creationId xmlns:a16="http://schemas.microsoft.com/office/drawing/2014/main" id="{63104C83-60FB-4003-B800-3364828016E2}"/>
              </a:ext>
            </a:extLst>
          </p:cNvPr>
          <p:cNvSpPr txBox="1"/>
          <p:nvPr/>
        </p:nvSpPr>
        <p:spPr>
          <a:xfrm>
            <a:off x="3905925" y="12437253"/>
            <a:ext cx="255679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@rafyouthengage</a:t>
            </a:r>
          </a:p>
        </p:txBody>
      </p:sp>
      <p:sp>
        <p:nvSpPr>
          <p:cNvPr id="4" name="TextBox 3">
            <a:extLst>
              <a:ext uri="{FF2B5EF4-FFF2-40B4-BE49-F238E27FC236}">
                <a16:creationId xmlns:a16="http://schemas.microsoft.com/office/drawing/2014/main" id="{65E28CEE-A0E4-4312-A2DB-B4348E0572D7}"/>
              </a:ext>
            </a:extLst>
          </p:cNvPr>
          <p:cNvSpPr txBox="1"/>
          <p:nvPr/>
        </p:nvSpPr>
        <p:spPr>
          <a:xfrm>
            <a:off x="19725843" y="12437253"/>
            <a:ext cx="241893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@hyetteducation</a:t>
            </a:r>
          </a:p>
        </p:txBody>
      </p:sp>
    </p:spTree>
    <p:extLst>
      <p:ext uri="{BB962C8B-B14F-4D97-AF65-F5344CB8AC3E}">
        <p14:creationId xmlns:p14="http://schemas.microsoft.com/office/powerpoint/2010/main" val="2179887825"/>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65"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rPr lang="en-GB" smtClean="0"/>
              <a:t>‹#›</a:t>
            </a:fld>
            <a:endParaRPr lang="en-GB"/>
          </a:p>
        </p:txBody>
      </p:sp>
      <p:sp>
        <p:nvSpPr>
          <p:cNvPr id="3" name="TextBox 2">
            <a:extLst>
              <a:ext uri="{FF2B5EF4-FFF2-40B4-BE49-F238E27FC236}">
                <a16:creationId xmlns:a16="http://schemas.microsoft.com/office/drawing/2014/main" id="{4DA1BFFD-FCD2-41BB-87E9-551221C18454}"/>
              </a:ext>
            </a:extLst>
          </p:cNvPr>
          <p:cNvSpPr txBox="1"/>
          <p:nvPr/>
        </p:nvSpPr>
        <p:spPr>
          <a:xfrm>
            <a:off x="3905925" y="12437253"/>
            <a:ext cx="255679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@rafyouthengage</a:t>
            </a:r>
          </a:p>
        </p:txBody>
      </p:sp>
      <p:sp>
        <p:nvSpPr>
          <p:cNvPr id="5" name="TextBox 4">
            <a:extLst>
              <a:ext uri="{FF2B5EF4-FFF2-40B4-BE49-F238E27FC236}">
                <a16:creationId xmlns:a16="http://schemas.microsoft.com/office/drawing/2014/main" id="{080B5D08-D2AB-411F-A9E7-C18AA8332BE0}"/>
              </a:ext>
            </a:extLst>
          </p:cNvPr>
          <p:cNvSpPr txBox="1"/>
          <p:nvPr/>
        </p:nvSpPr>
        <p:spPr>
          <a:xfrm>
            <a:off x="19725843" y="12437253"/>
            <a:ext cx="241893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@hyetteducation</a:t>
            </a:r>
          </a:p>
        </p:txBody>
      </p:sp>
    </p:spTree>
    <p:extLst>
      <p:ext uri="{BB962C8B-B14F-4D97-AF65-F5344CB8AC3E}">
        <p14:creationId xmlns:p14="http://schemas.microsoft.com/office/powerpoint/2010/main" val="2234467689"/>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3" name="Section Title"/>
          <p:cNvSpPr txBox="1">
            <a:spLocks noGrp="1"/>
          </p:cNvSpPr>
          <p:nvPr>
            <p:ph type="title" hasCustomPrompt="1"/>
          </p:nvPr>
        </p:nvSpPr>
        <p:spPr>
          <a:xfrm>
            <a:off x="1206496" y="4533900"/>
            <a:ext cx="21971004" cy="4648200"/>
          </a:xfrm>
          <a:prstGeom prst="rect">
            <a:avLst/>
          </a:prstGeom>
        </p:spPr>
        <p:txBody>
          <a:bodyPr anchor="ctr"/>
          <a:lstStyle>
            <a:lvl1pPr>
              <a:defRPr sz="8400" spc="-168"/>
            </a:lvl1pPr>
          </a:lstStyle>
          <a:p>
            <a:r>
              <a:t>Section Title</a:t>
            </a:r>
          </a:p>
        </p:txBody>
      </p:sp>
      <p:sp>
        <p:nvSpPr>
          <p:cNvPr id="74"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rPr lang="en-GB" smtClean="0"/>
              <a:t>‹#›</a:t>
            </a:fld>
            <a:endParaRPr lang="en-GB"/>
          </a:p>
        </p:txBody>
      </p:sp>
      <p:sp>
        <p:nvSpPr>
          <p:cNvPr id="3" name="TextBox 2">
            <a:extLst>
              <a:ext uri="{FF2B5EF4-FFF2-40B4-BE49-F238E27FC236}">
                <a16:creationId xmlns:a16="http://schemas.microsoft.com/office/drawing/2014/main" id="{A87DD090-773F-4DDB-B978-82F3EC448D03}"/>
              </a:ext>
            </a:extLst>
          </p:cNvPr>
          <p:cNvSpPr txBox="1"/>
          <p:nvPr/>
        </p:nvSpPr>
        <p:spPr>
          <a:xfrm>
            <a:off x="3905925" y="12437253"/>
            <a:ext cx="255679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@rafyouthengage</a:t>
            </a:r>
          </a:p>
        </p:txBody>
      </p:sp>
      <p:sp>
        <p:nvSpPr>
          <p:cNvPr id="5" name="TextBox 4">
            <a:extLst>
              <a:ext uri="{FF2B5EF4-FFF2-40B4-BE49-F238E27FC236}">
                <a16:creationId xmlns:a16="http://schemas.microsoft.com/office/drawing/2014/main" id="{4684290B-487D-40D5-801B-2B6CD5BB05EE}"/>
              </a:ext>
            </a:extLst>
          </p:cNvPr>
          <p:cNvSpPr txBox="1"/>
          <p:nvPr/>
        </p:nvSpPr>
        <p:spPr>
          <a:xfrm>
            <a:off x="19725843" y="12437253"/>
            <a:ext cx="241893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@hyetteducation</a:t>
            </a:r>
          </a:p>
        </p:txBody>
      </p:sp>
    </p:spTree>
    <p:extLst>
      <p:ext uri="{BB962C8B-B14F-4D97-AF65-F5344CB8AC3E}">
        <p14:creationId xmlns:p14="http://schemas.microsoft.com/office/powerpoint/2010/main" val="3651773937"/>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ingle Photo">
    <p:spTree>
      <p:nvGrpSpPr>
        <p:cNvPr id="1" name=""/>
        <p:cNvGrpSpPr/>
        <p:nvPr/>
      </p:nvGrpSpPr>
      <p:grpSpPr>
        <a:xfrm>
          <a:off x="0" y="0"/>
          <a:ext cx="0" cy="0"/>
          <a:chOff x="0" y="0"/>
          <a:chExt cx="0" cy="0"/>
        </a:xfrm>
      </p:grpSpPr>
      <p:sp>
        <p:nvSpPr>
          <p:cNvPr id="90" name="Image"/>
          <p:cNvSpPr>
            <a:spLocks noGrp="1"/>
          </p:cNvSpPr>
          <p:nvPr>
            <p:ph type="pic" idx="21"/>
          </p:nvPr>
        </p:nvSpPr>
        <p:spPr>
          <a:xfrm>
            <a:off x="2781157" y="-2684186"/>
            <a:ext cx="18821843" cy="15057473"/>
          </a:xfrm>
          <a:prstGeom prst="rect">
            <a:avLst/>
          </a:prstGeom>
        </p:spPr>
        <p:txBody>
          <a:bodyPr lIns="91439" tIns="45719" rIns="91439" bIns="45719">
            <a:noAutofit/>
          </a:bodyPr>
          <a:lstStyle/>
          <a:p>
            <a:r>
              <a:rPr lang="en-US"/>
              <a:t>Click icon to add picture</a:t>
            </a:r>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rPr lang="en-GB" smtClean="0"/>
              <a:t>‹#›</a:t>
            </a:fld>
            <a:endParaRPr lang="en-GB"/>
          </a:p>
        </p:txBody>
      </p:sp>
      <p:sp>
        <p:nvSpPr>
          <p:cNvPr id="3" name="TextBox 2">
            <a:extLst>
              <a:ext uri="{FF2B5EF4-FFF2-40B4-BE49-F238E27FC236}">
                <a16:creationId xmlns:a16="http://schemas.microsoft.com/office/drawing/2014/main" id="{0F06FD1E-E0C7-4177-8258-11134C1F622E}"/>
              </a:ext>
            </a:extLst>
          </p:cNvPr>
          <p:cNvSpPr txBox="1"/>
          <p:nvPr/>
        </p:nvSpPr>
        <p:spPr>
          <a:xfrm>
            <a:off x="3905925" y="12437253"/>
            <a:ext cx="255679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@rafyouthengage</a:t>
            </a:r>
          </a:p>
        </p:txBody>
      </p:sp>
      <p:sp>
        <p:nvSpPr>
          <p:cNvPr id="5" name="TextBox 4">
            <a:extLst>
              <a:ext uri="{FF2B5EF4-FFF2-40B4-BE49-F238E27FC236}">
                <a16:creationId xmlns:a16="http://schemas.microsoft.com/office/drawing/2014/main" id="{816DFCCD-29D4-4376-963B-C499A5296383}"/>
              </a:ext>
            </a:extLst>
          </p:cNvPr>
          <p:cNvSpPr txBox="1"/>
          <p:nvPr/>
        </p:nvSpPr>
        <p:spPr>
          <a:xfrm>
            <a:off x="19725843" y="12437253"/>
            <a:ext cx="241893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@hyetteducation</a:t>
            </a:r>
          </a:p>
        </p:txBody>
      </p:sp>
    </p:spTree>
    <p:extLst>
      <p:ext uri="{BB962C8B-B14F-4D97-AF65-F5344CB8AC3E}">
        <p14:creationId xmlns:p14="http://schemas.microsoft.com/office/powerpoint/2010/main" val="2501549993"/>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p:cNvSpPr/>
          <p:nvPr/>
        </p:nvSpPr>
        <p:spPr>
          <a:xfrm>
            <a:off x="-11008" y="11522537"/>
            <a:ext cx="24406016" cy="2216639"/>
          </a:xfrm>
          <a:prstGeom prst="rect">
            <a:avLst/>
          </a:prstGeom>
          <a:solidFill>
            <a:srgbClr val="EBEBEB"/>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3" name="hyett_education.png" descr="hyett_education.png"/>
          <p:cNvPicPr>
            <a:picLocks noChangeAspect="1"/>
          </p:cNvPicPr>
          <p:nvPr/>
        </p:nvPicPr>
        <p:blipFill>
          <a:blip r:embed="rId17"/>
          <a:stretch>
            <a:fillRect/>
          </a:stretch>
        </p:blipFill>
        <p:spPr>
          <a:xfrm>
            <a:off x="22339137" y="11847896"/>
            <a:ext cx="1565920" cy="1565921"/>
          </a:xfrm>
          <a:prstGeom prst="rect">
            <a:avLst/>
          </a:prstGeom>
          <a:ln w="12700">
            <a:miter lim="400000"/>
          </a:ln>
        </p:spPr>
      </p:pic>
      <p:pic>
        <p:nvPicPr>
          <p:cNvPr id="4" name="RAF.png" descr="RAF.png"/>
          <p:cNvPicPr>
            <a:picLocks noChangeAspect="1"/>
          </p:cNvPicPr>
          <p:nvPr/>
        </p:nvPicPr>
        <p:blipFill>
          <a:blip r:embed="rId18"/>
          <a:stretch>
            <a:fillRect/>
          </a:stretch>
        </p:blipFill>
        <p:spPr>
          <a:xfrm>
            <a:off x="279489" y="11910164"/>
            <a:ext cx="3282188" cy="1441385"/>
          </a:xfrm>
          <a:prstGeom prst="rect">
            <a:avLst/>
          </a:prstGeom>
          <a:ln w="12700">
            <a:miter lim="400000"/>
          </a:ln>
        </p:spPr>
      </p:pic>
      <p:sp>
        <p:nvSpPr>
          <p:cNvPr id="5" name="Line"/>
          <p:cNvSpPr/>
          <p:nvPr/>
        </p:nvSpPr>
        <p:spPr>
          <a:xfrm>
            <a:off x="-34429" y="11527767"/>
            <a:ext cx="24452858" cy="1"/>
          </a:xfrm>
          <a:prstGeom prst="line">
            <a:avLst/>
          </a:prstGeom>
          <a:ln w="50800">
            <a:solidFill>
              <a:srgbClr val="00247D"/>
            </a:solidFill>
            <a:miter lim="400000"/>
          </a:ln>
        </p:spPr>
        <p:txBody>
          <a:bodyPr lIns="50800" tIns="50800" rIns="50800" bIns="50800" anchor="ctr"/>
          <a:lstStyle/>
          <a:p>
            <a:endParaRPr/>
          </a:p>
        </p:txBody>
      </p:sp>
      <p:sp>
        <p:nvSpPr>
          <p:cNvPr id="6" name="Body Level One…"/>
          <p:cNvSpPr txBox="1">
            <a:spLocks noGrp="1"/>
          </p:cNvSpPr>
          <p:nvPr>
            <p:ph type="body" idx="1" hasCustomPrompt="1"/>
          </p:nvPr>
        </p:nvSpPr>
        <p:spPr>
          <a:xfrm>
            <a:off x="1206500" y="2508361"/>
            <a:ext cx="21971000" cy="8699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7"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rPr lang="en-GB" smtClean="0"/>
              <a:t>‹#›</a:t>
            </a:fld>
            <a:endParaRPr lang="en-GB"/>
          </a:p>
        </p:txBody>
      </p:sp>
      <p:sp>
        <p:nvSpPr>
          <p:cNvPr id="8" name="Slide Title"/>
          <p:cNvSpPr txBox="1">
            <a:spLocks noGrp="1"/>
          </p:cNvSpPr>
          <p:nvPr>
            <p:ph type="title" hasCustomPrompt="1"/>
          </p:nvPr>
        </p:nvSpPr>
        <p:spPr>
          <a:xfrm>
            <a:off x="1206500" y="1079500"/>
            <a:ext cx="21971000" cy="1435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10" name="TextBox 9">
            <a:extLst>
              <a:ext uri="{FF2B5EF4-FFF2-40B4-BE49-F238E27FC236}">
                <a16:creationId xmlns:a16="http://schemas.microsoft.com/office/drawing/2014/main" id="{5E2AC168-139E-4381-8936-685C40CCE786}"/>
              </a:ext>
            </a:extLst>
          </p:cNvPr>
          <p:cNvSpPr txBox="1"/>
          <p:nvPr/>
        </p:nvSpPr>
        <p:spPr>
          <a:xfrm>
            <a:off x="8949291" y="12437253"/>
            <a:ext cx="6472926"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#RAFCodeCommanders #RAFCosmicLaunch </a:t>
            </a:r>
          </a:p>
        </p:txBody>
      </p:sp>
      <p:sp>
        <p:nvSpPr>
          <p:cNvPr id="12" name="TextBox 11">
            <a:extLst>
              <a:ext uri="{FF2B5EF4-FFF2-40B4-BE49-F238E27FC236}">
                <a16:creationId xmlns:a16="http://schemas.microsoft.com/office/drawing/2014/main" id="{3AFB189F-88C0-47EA-9A6A-E25A76A1E662}"/>
              </a:ext>
            </a:extLst>
          </p:cNvPr>
          <p:cNvSpPr txBox="1"/>
          <p:nvPr/>
        </p:nvSpPr>
        <p:spPr>
          <a:xfrm>
            <a:off x="3905925" y="12437253"/>
            <a:ext cx="255679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@rafyouthengage</a:t>
            </a:r>
          </a:p>
        </p:txBody>
      </p:sp>
      <p:sp>
        <p:nvSpPr>
          <p:cNvPr id="14" name="TextBox 13">
            <a:extLst>
              <a:ext uri="{FF2B5EF4-FFF2-40B4-BE49-F238E27FC236}">
                <a16:creationId xmlns:a16="http://schemas.microsoft.com/office/drawing/2014/main" id="{B283AE62-F7EA-47A6-8877-E38BC30A59D1}"/>
              </a:ext>
            </a:extLst>
          </p:cNvPr>
          <p:cNvSpPr txBox="1"/>
          <p:nvPr/>
        </p:nvSpPr>
        <p:spPr>
          <a:xfrm>
            <a:off x="19725843" y="12437253"/>
            <a:ext cx="241893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@hyetteducation</a:t>
            </a:r>
          </a:p>
        </p:txBody>
      </p:sp>
    </p:spTree>
    <p:extLst>
      <p:ext uri="{BB962C8B-B14F-4D97-AF65-F5344CB8AC3E}">
        <p14:creationId xmlns:p14="http://schemas.microsoft.com/office/powerpoint/2010/main" val="189249828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Lst>
  <p:transition spd="med"/>
  <p:txStyles>
    <p:titleStyle>
      <a:lvl1pPr marL="0" marR="0" indent="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381000" marR="0" indent="-381000" algn="l" defTabSz="825500" eaLnBrk="1" latinLnBrk="0" hangingPunct="1">
        <a:lnSpc>
          <a:spcPct val="100000"/>
        </a:lnSpc>
        <a:spcBef>
          <a:spcPts val="1600"/>
        </a:spcBef>
        <a:spcAft>
          <a:spcPts val="0"/>
        </a:spcAft>
        <a:buClrTx/>
        <a:buSzPct val="123000"/>
        <a:buFontTx/>
        <a:buChar char="•"/>
        <a:tabLst/>
        <a:defRPr sz="5200" b="0" i="0" u="none" strike="noStrike" cap="none" spc="0" baseline="0">
          <a:solidFill>
            <a:srgbClr val="000000"/>
          </a:solidFill>
          <a:uFillTx/>
          <a:latin typeface="+mn-lt"/>
          <a:ea typeface="+mn-ea"/>
          <a:cs typeface="+mn-cs"/>
          <a:sym typeface="Helvetica Neue"/>
        </a:defRPr>
      </a:lvl1pPr>
      <a:lvl2pPr marL="1270000" marR="0" indent="-660400" algn="l" defTabSz="825500" eaLnBrk="1" latinLnBrk="0" hangingPunct="1">
        <a:lnSpc>
          <a:spcPct val="100000"/>
        </a:lnSpc>
        <a:spcBef>
          <a:spcPts val="1600"/>
        </a:spcBef>
        <a:spcAft>
          <a:spcPts val="0"/>
        </a:spcAft>
        <a:buClrTx/>
        <a:buSzPct val="123000"/>
        <a:buFontTx/>
        <a:buChar char="•"/>
        <a:tabLst/>
        <a:defRPr sz="5200" b="0" i="0" u="none" strike="noStrike" cap="none" spc="0" baseline="0">
          <a:solidFill>
            <a:srgbClr val="000000"/>
          </a:solidFill>
          <a:uFillTx/>
          <a:latin typeface="+mn-lt"/>
          <a:ea typeface="+mn-ea"/>
          <a:cs typeface="+mn-cs"/>
          <a:sym typeface="Helvetica Neue"/>
        </a:defRPr>
      </a:lvl2pPr>
      <a:lvl3pPr marL="1879600" marR="0" indent="-660400" algn="l" defTabSz="825500" eaLnBrk="1" latinLnBrk="0" hangingPunct="1">
        <a:lnSpc>
          <a:spcPct val="100000"/>
        </a:lnSpc>
        <a:spcBef>
          <a:spcPts val="1600"/>
        </a:spcBef>
        <a:spcAft>
          <a:spcPts val="0"/>
        </a:spcAft>
        <a:buClrTx/>
        <a:buSzPct val="123000"/>
        <a:buFontTx/>
        <a:buChar char="•"/>
        <a:tabLst/>
        <a:defRPr sz="5200" b="0" i="0" u="none" strike="noStrike" cap="none" spc="0" baseline="0">
          <a:solidFill>
            <a:srgbClr val="000000"/>
          </a:solidFill>
          <a:uFillTx/>
          <a:latin typeface="+mn-lt"/>
          <a:ea typeface="+mn-ea"/>
          <a:cs typeface="+mn-cs"/>
          <a:sym typeface="Helvetica Neue"/>
        </a:defRPr>
      </a:lvl3pPr>
      <a:lvl4pPr marL="2489200" marR="0" indent="-660400" algn="l" defTabSz="825500" eaLnBrk="1" latinLnBrk="0" hangingPunct="1">
        <a:lnSpc>
          <a:spcPct val="100000"/>
        </a:lnSpc>
        <a:spcBef>
          <a:spcPts val="1600"/>
        </a:spcBef>
        <a:spcAft>
          <a:spcPts val="0"/>
        </a:spcAft>
        <a:buClrTx/>
        <a:buSzPct val="123000"/>
        <a:buFontTx/>
        <a:buChar char="•"/>
        <a:tabLst/>
        <a:defRPr sz="5200" b="0" i="0" u="none" strike="noStrike" cap="none" spc="0" baseline="0">
          <a:solidFill>
            <a:srgbClr val="000000"/>
          </a:solidFill>
          <a:uFillTx/>
          <a:latin typeface="+mn-lt"/>
          <a:ea typeface="+mn-ea"/>
          <a:cs typeface="+mn-cs"/>
          <a:sym typeface="Helvetica Neue"/>
        </a:defRPr>
      </a:lvl4pPr>
      <a:lvl5pPr marL="3098800" marR="0" indent="-660400" algn="l" defTabSz="825500" eaLnBrk="1" latinLnBrk="0" hangingPunct="1">
        <a:lnSpc>
          <a:spcPct val="100000"/>
        </a:lnSpc>
        <a:spcBef>
          <a:spcPts val="1600"/>
        </a:spcBef>
        <a:spcAft>
          <a:spcPts val="0"/>
        </a:spcAft>
        <a:buClrTx/>
        <a:buSzPct val="123000"/>
        <a:buFontTx/>
        <a:buChar char="•"/>
        <a:tabLst/>
        <a:defRPr sz="5200" b="0" i="0" u="none" strike="noStrike" cap="none" spc="0" baseline="0">
          <a:solidFill>
            <a:srgbClr val="000000"/>
          </a:solidFill>
          <a:uFillTx/>
          <a:latin typeface="+mn-lt"/>
          <a:ea typeface="+mn-ea"/>
          <a:cs typeface="+mn-cs"/>
          <a:sym typeface="Helvetica Neue"/>
        </a:defRPr>
      </a:lvl5pPr>
      <a:lvl6pPr marL="3708400" marR="0" indent="-660400" algn="l" defTabSz="825500" eaLnBrk="1" latinLnBrk="0" hangingPunct="1">
        <a:lnSpc>
          <a:spcPct val="100000"/>
        </a:lnSpc>
        <a:spcBef>
          <a:spcPts val="1600"/>
        </a:spcBef>
        <a:spcAft>
          <a:spcPts val="0"/>
        </a:spcAft>
        <a:buClrTx/>
        <a:buSzPct val="123000"/>
        <a:buFontTx/>
        <a:buChar char="•"/>
        <a:tabLst/>
        <a:defRPr sz="5200" b="0" i="0" u="none" strike="noStrike" cap="none" spc="0" baseline="0">
          <a:solidFill>
            <a:srgbClr val="000000"/>
          </a:solidFill>
          <a:uFillTx/>
          <a:latin typeface="+mn-lt"/>
          <a:ea typeface="+mn-ea"/>
          <a:cs typeface="+mn-cs"/>
          <a:sym typeface="Helvetica Neue"/>
        </a:defRPr>
      </a:lvl6pPr>
      <a:lvl7pPr marL="4318000" marR="0" indent="-660400" algn="l" defTabSz="825500" eaLnBrk="1" latinLnBrk="0" hangingPunct="1">
        <a:lnSpc>
          <a:spcPct val="100000"/>
        </a:lnSpc>
        <a:spcBef>
          <a:spcPts val="1600"/>
        </a:spcBef>
        <a:spcAft>
          <a:spcPts val="0"/>
        </a:spcAft>
        <a:buClrTx/>
        <a:buSzPct val="123000"/>
        <a:buFontTx/>
        <a:buChar char="•"/>
        <a:tabLst/>
        <a:defRPr sz="5200" b="0" i="0" u="none" strike="noStrike" cap="none" spc="0" baseline="0">
          <a:solidFill>
            <a:srgbClr val="000000"/>
          </a:solidFill>
          <a:uFillTx/>
          <a:latin typeface="+mn-lt"/>
          <a:ea typeface="+mn-ea"/>
          <a:cs typeface="+mn-cs"/>
          <a:sym typeface="Helvetica Neue"/>
        </a:defRPr>
      </a:lvl7pPr>
      <a:lvl8pPr marL="4927600" marR="0" indent="-660400" algn="l" defTabSz="825500" eaLnBrk="1" latinLnBrk="0" hangingPunct="1">
        <a:lnSpc>
          <a:spcPct val="100000"/>
        </a:lnSpc>
        <a:spcBef>
          <a:spcPts val="1600"/>
        </a:spcBef>
        <a:spcAft>
          <a:spcPts val="0"/>
        </a:spcAft>
        <a:buClrTx/>
        <a:buSzPct val="123000"/>
        <a:buFontTx/>
        <a:buChar char="•"/>
        <a:tabLst/>
        <a:defRPr sz="5200" b="0" i="0" u="none" strike="noStrike" cap="none" spc="0" baseline="0">
          <a:solidFill>
            <a:srgbClr val="000000"/>
          </a:solidFill>
          <a:uFillTx/>
          <a:latin typeface="+mn-lt"/>
          <a:ea typeface="+mn-ea"/>
          <a:cs typeface="+mn-cs"/>
          <a:sym typeface="Helvetica Neue"/>
        </a:defRPr>
      </a:lvl8pPr>
      <a:lvl9pPr marL="5537200" marR="0" indent="-660400" algn="l" defTabSz="825500" eaLnBrk="1" latinLnBrk="0" hangingPunct="1">
        <a:lnSpc>
          <a:spcPct val="100000"/>
        </a:lnSpc>
        <a:spcBef>
          <a:spcPts val="1600"/>
        </a:spcBef>
        <a:spcAft>
          <a:spcPts val="0"/>
        </a:spcAft>
        <a:buClrTx/>
        <a:buSzPct val="123000"/>
        <a:buFontTx/>
        <a:buChar char="•"/>
        <a:tabLst/>
        <a:defRPr sz="52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www.rafyouthstem.org.uk/" TargetMode="External"/><Relationship Id="rId2" Type="http://schemas.openxmlformats.org/officeDocument/2006/relationships/image" Target="../media/image3.png"/><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hyperlink" Target="https://scratch.mit.edu/projects/419026147"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youtu.be/uBUU4j9gsFA"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hyperlink" Target="https://youtu.be/libKVRa01L8"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image" Target="../media/image27.png"/><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youtu.be/QhOCT0MfLoI"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hyperlink" Target="https://youtu.be/Ml_aPduxKeo"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create.kahoot.it/v2/share/raf-scratch-project-session-1/a5668a3b-e843-4c90-abe2-e05307ae69a2"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hyperlink" Target="http://www.hyetteducation.com/" TargetMode="External"/><Relationship Id="rId2" Type="http://schemas.openxmlformats.org/officeDocument/2006/relationships/hyperlink" Target="https://www.rafyouthstem.org.uk/" TargetMode="External"/><Relationship Id="rId1" Type="http://schemas.openxmlformats.org/officeDocument/2006/relationships/slideLayout" Target="../slideLayouts/slideLayout8.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www.techmentor.uk/"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antony@hyetteducation.com" TargetMode="Externa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if"/><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hyperlink" Target="https://youtu.be/2Do-q47hKxI"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Exploring The Solar System:…"/>
          <p:cNvSpPr txBox="1">
            <a:spLocks noGrp="1"/>
          </p:cNvSpPr>
          <p:nvPr>
            <p:ph type="title"/>
          </p:nvPr>
        </p:nvSpPr>
        <p:spPr>
          <a:xfrm>
            <a:off x="1206498" y="491954"/>
            <a:ext cx="15367002" cy="2557149"/>
          </a:xfrm>
          <a:prstGeom prst="rect">
            <a:avLst/>
          </a:prstGeom>
        </p:spPr>
        <p:txBody>
          <a:bodyPr/>
          <a:lstStyle/>
          <a:p>
            <a:pPr algn="l" defTabSz="1682452">
              <a:defRPr sz="8000" spc="-200"/>
            </a:pPr>
            <a:r>
              <a:rPr lang="en-GB" dirty="0"/>
              <a:t>RAF Code Commanders:</a:t>
            </a:r>
            <a:br>
              <a:rPr lang="en-GB" dirty="0"/>
            </a:br>
            <a:r>
              <a:rPr lang="en-GB" dirty="0"/>
              <a:t>Cosmic Launch Project</a:t>
            </a:r>
            <a:endParaRPr dirty="0"/>
          </a:p>
        </p:txBody>
      </p:sp>
      <p:sp>
        <p:nvSpPr>
          <p:cNvPr id="216" name="Slide Number"/>
          <p:cNvSpPr txBox="1">
            <a:spLocks noGrp="1"/>
          </p:cNvSpPr>
          <p:nvPr>
            <p:ph type="sldNum" sz="quarter" idx="2"/>
          </p:nvPr>
        </p:nvSpPr>
        <p:spPr>
          <a:xfrm>
            <a:off x="12065050" y="13080998"/>
            <a:ext cx="241402" cy="3746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a:t>
            </a:fld>
            <a:endParaRPr/>
          </a:p>
        </p:txBody>
      </p:sp>
      <p:pic>
        <p:nvPicPr>
          <p:cNvPr id="217" name="Image" descr="Image"/>
          <p:cNvPicPr>
            <a:picLocks noGrp="1" noChangeAspect="1"/>
          </p:cNvPicPr>
          <p:nvPr>
            <p:ph type="pic" sz="half" idx="21"/>
          </p:nvPr>
        </p:nvPicPr>
        <p:blipFill>
          <a:blip r:embed="rId2"/>
          <a:srcRect l="12" r="12"/>
          <a:stretch>
            <a:fillRect/>
          </a:stretch>
        </p:blipFill>
        <p:spPr>
          <a:xfrm>
            <a:off x="1263243" y="3696318"/>
            <a:ext cx="6423434" cy="4823477"/>
          </a:xfrm>
          <a:prstGeom prst="rect">
            <a:avLst/>
          </a:prstGeom>
          <a:ln w="25400">
            <a:solidFill>
              <a:srgbClr val="000000"/>
            </a:solidFill>
          </a:ln>
        </p:spPr>
      </p:pic>
      <p:pic>
        <p:nvPicPr>
          <p:cNvPr id="218" name="Image" descr="Image"/>
          <p:cNvPicPr>
            <a:picLocks noChangeAspect="1"/>
          </p:cNvPicPr>
          <p:nvPr/>
        </p:nvPicPr>
        <p:blipFill>
          <a:blip r:embed="rId3"/>
          <a:srcRect l="3957" t="7850" r="5280" b="8027"/>
          <a:stretch>
            <a:fillRect/>
          </a:stretch>
        </p:blipFill>
        <p:spPr>
          <a:xfrm>
            <a:off x="8230365" y="3953855"/>
            <a:ext cx="8202217" cy="4565841"/>
          </a:xfrm>
          <a:custGeom>
            <a:avLst/>
            <a:gdLst/>
            <a:ahLst/>
            <a:cxnLst>
              <a:cxn ang="0">
                <a:pos x="wd2" y="hd2"/>
              </a:cxn>
              <a:cxn ang="5400000">
                <a:pos x="wd2" y="hd2"/>
              </a:cxn>
              <a:cxn ang="10800000">
                <a:pos x="wd2" y="hd2"/>
              </a:cxn>
              <a:cxn ang="16200000">
                <a:pos x="wd2" y="hd2"/>
              </a:cxn>
            </a:cxnLst>
            <a:rect l="0" t="0" r="r" b="b"/>
            <a:pathLst>
              <a:path w="21600" h="21581" extrusionOk="0">
                <a:moveTo>
                  <a:pt x="2292" y="1"/>
                </a:moveTo>
                <a:cubicBezTo>
                  <a:pt x="1532" y="-19"/>
                  <a:pt x="756" y="295"/>
                  <a:pt x="239" y="901"/>
                </a:cubicBezTo>
                <a:lnTo>
                  <a:pt x="0" y="1179"/>
                </a:lnTo>
                <a:lnTo>
                  <a:pt x="3" y="11380"/>
                </a:lnTo>
                <a:lnTo>
                  <a:pt x="6" y="21581"/>
                </a:lnTo>
                <a:lnTo>
                  <a:pt x="5342" y="21581"/>
                </a:lnTo>
                <a:lnTo>
                  <a:pt x="5371" y="19568"/>
                </a:lnTo>
                <a:lnTo>
                  <a:pt x="5401" y="17555"/>
                </a:lnTo>
                <a:lnTo>
                  <a:pt x="13500" y="17508"/>
                </a:lnTo>
                <a:lnTo>
                  <a:pt x="21600" y="17460"/>
                </a:lnTo>
                <a:lnTo>
                  <a:pt x="21600" y="15496"/>
                </a:lnTo>
                <a:lnTo>
                  <a:pt x="21600" y="13534"/>
                </a:lnTo>
                <a:lnTo>
                  <a:pt x="17919" y="13483"/>
                </a:lnTo>
                <a:lnTo>
                  <a:pt x="14239" y="13436"/>
                </a:lnTo>
                <a:lnTo>
                  <a:pt x="14223" y="11468"/>
                </a:lnTo>
                <a:lnTo>
                  <a:pt x="14208" y="9502"/>
                </a:lnTo>
                <a:lnTo>
                  <a:pt x="13632" y="9410"/>
                </a:lnTo>
                <a:lnTo>
                  <a:pt x="13055" y="9315"/>
                </a:lnTo>
                <a:lnTo>
                  <a:pt x="13024" y="7401"/>
                </a:lnTo>
                <a:lnTo>
                  <a:pt x="12994" y="5488"/>
                </a:lnTo>
                <a:lnTo>
                  <a:pt x="11975" y="5435"/>
                </a:lnTo>
                <a:lnTo>
                  <a:pt x="10957" y="5383"/>
                </a:lnTo>
                <a:lnTo>
                  <a:pt x="10928" y="3370"/>
                </a:lnTo>
                <a:lnTo>
                  <a:pt x="10899" y="1357"/>
                </a:lnTo>
                <a:lnTo>
                  <a:pt x="7665" y="1357"/>
                </a:lnTo>
                <a:cubicBezTo>
                  <a:pt x="4955" y="1357"/>
                  <a:pt x="4411" y="1313"/>
                  <a:pt x="4304" y="1083"/>
                </a:cubicBezTo>
                <a:cubicBezTo>
                  <a:pt x="4234" y="933"/>
                  <a:pt x="3910" y="627"/>
                  <a:pt x="3583" y="406"/>
                </a:cubicBezTo>
                <a:cubicBezTo>
                  <a:pt x="3198" y="145"/>
                  <a:pt x="2748" y="13"/>
                  <a:pt x="2292" y="1"/>
                </a:cubicBezTo>
                <a:close/>
              </a:path>
            </a:pathLst>
          </a:custGeom>
          <a:ln w="12700">
            <a:miter lim="400000"/>
          </a:ln>
        </p:spPr>
      </p:pic>
      <p:pic>
        <p:nvPicPr>
          <p:cNvPr id="219" name="viking one.png" descr="viking one.png"/>
          <p:cNvPicPr>
            <a:picLocks noChangeAspect="1"/>
          </p:cNvPicPr>
          <p:nvPr/>
        </p:nvPicPr>
        <p:blipFill>
          <a:blip r:embed="rId4"/>
          <a:stretch>
            <a:fillRect/>
          </a:stretch>
        </p:blipFill>
        <p:spPr>
          <a:xfrm>
            <a:off x="15241029" y="3541614"/>
            <a:ext cx="4251747" cy="4251746"/>
          </a:xfrm>
          <a:prstGeom prst="rect">
            <a:avLst/>
          </a:prstGeom>
          <a:ln w="12700">
            <a:miter lim="400000"/>
          </a:ln>
        </p:spPr>
      </p:pic>
      <p:pic>
        <p:nvPicPr>
          <p:cNvPr id="220" name="Saturn.png" descr="Saturn.png"/>
          <p:cNvPicPr>
            <a:picLocks noChangeAspect="1"/>
          </p:cNvPicPr>
          <p:nvPr/>
        </p:nvPicPr>
        <p:blipFill>
          <a:blip r:embed="rId5"/>
          <a:stretch>
            <a:fillRect/>
          </a:stretch>
        </p:blipFill>
        <p:spPr>
          <a:xfrm>
            <a:off x="19090868" y="3480768"/>
            <a:ext cx="3799616" cy="1899810"/>
          </a:xfrm>
          <a:prstGeom prst="rect">
            <a:avLst/>
          </a:prstGeom>
          <a:ln w="12700">
            <a:miter lim="400000"/>
          </a:ln>
        </p:spPr>
      </p:pic>
      <p:pic>
        <p:nvPicPr>
          <p:cNvPr id="221" name="Earth.png" descr="Earth.png"/>
          <p:cNvPicPr>
            <a:picLocks noChangeAspect="1"/>
          </p:cNvPicPr>
          <p:nvPr/>
        </p:nvPicPr>
        <p:blipFill>
          <a:blip r:embed="rId6"/>
          <a:stretch>
            <a:fillRect/>
          </a:stretch>
        </p:blipFill>
        <p:spPr>
          <a:xfrm>
            <a:off x="19848191" y="6236908"/>
            <a:ext cx="2284970" cy="2284970"/>
          </a:xfrm>
          <a:prstGeom prst="rect">
            <a:avLst/>
          </a:prstGeom>
          <a:ln w="12700">
            <a:miter lim="400000"/>
          </a:ln>
        </p:spPr>
      </p:pic>
      <p:sp>
        <p:nvSpPr>
          <p:cNvPr id="222" name="Exploring The Solar System:…"/>
          <p:cNvSpPr txBox="1"/>
          <p:nvPr/>
        </p:nvSpPr>
        <p:spPr>
          <a:xfrm>
            <a:off x="0" y="9672635"/>
            <a:ext cx="24384000" cy="1529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pPr defTabSz="1682452">
              <a:defRPr sz="4000" b="1" spc="-200">
                <a:solidFill>
                  <a:srgbClr val="000000"/>
                </a:solidFill>
              </a:defRPr>
            </a:pPr>
            <a:r>
              <a:t> Brought to you by the Royal Air Force in partnership with Hyett Education</a:t>
            </a:r>
            <a:endParaRPr sz="8000" spc="-159"/>
          </a:p>
          <a:p>
            <a:pPr defTabSz="1682452">
              <a:defRPr sz="4000" b="1" spc="-200">
                <a:solidFill>
                  <a:srgbClr val="000000"/>
                </a:solidFill>
              </a:defRPr>
            </a:pPr>
            <a:r>
              <a:t>For more free and exciting STEM resources go to </a:t>
            </a:r>
            <a:r>
              <a:rPr u="sng">
                <a:solidFill>
                  <a:srgbClr val="0000FF"/>
                </a:solidFill>
                <a:uFill>
                  <a:solidFill>
                    <a:srgbClr val="0000FF"/>
                  </a:solidFill>
                </a:uFill>
                <a:hlinkClick r:id="rId7"/>
              </a:rPr>
              <a:t>www.rafyouthstem.org.uk</a:t>
            </a:r>
          </a:p>
        </p:txBody>
      </p:sp>
      <p:sp>
        <p:nvSpPr>
          <p:cNvPr id="223" name="TextBox 1"/>
          <p:cNvSpPr txBox="1"/>
          <p:nvPr/>
        </p:nvSpPr>
        <p:spPr>
          <a:xfrm>
            <a:off x="19188304" y="927276"/>
            <a:ext cx="3604741" cy="958008"/>
          </a:xfrm>
          <a:prstGeom prst="rect">
            <a:avLst/>
          </a:prstGeom>
          <a:solidFill>
            <a:srgbClr val="FFFFFF"/>
          </a:solidFill>
          <a:ln w="25400">
            <a:solidFill>
              <a:srgbClr val="5E5E5E"/>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5400" b="1"/>
            </a:lvl1pPr>
          </a:lstStyle>
          <a:p>
            <a:r>
              <a:t>Session 1</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An algorithm is a set of instructions, placed in the right order to make something happen”"/>
          <p:cNvSpPr txBox="1">
            <a:spLocks noGrp="1"/>
          </p:cNvSpPr>
          <p:nvPr>
            <p:ph type="body" sz="half" idx="1"/>
          </p:nvPr>
        </p:nvSpPr>
        <p:spPr>
          <a:xfrm>
            <a:off x="1753923" y="4939860"/>
            <a:ext cx="20876154" cy="3836281"/>
          </a:xfrm>
          <a:prstGeom prst="rect">
            <a:avLst/>
          </a:prstGeom>
        </p:spPr>
        <p:txBody>
          <a:bodyPr lIns="50800" tIns="50800" rIns="50800" bIns="50800"/>
          <a:lstStyle/>
          <a:p>
            <a:pPr marL="469900" indent="-300876" defTabSz="2438337">
              <a:lnSpc>
                <a:spcPct val="90000"/>
              </a:lnSpc>
              <a:defRPr sz="8400" b="0" spc="-200">
                <a:latin typeface="Helvetica Neue Medium"/>
                <a:ea typeface="Helvetica Neue Medium"/>
                <a:cs typeface="Helvetica Neue Medium"/>
                <a:sym typeface="Helvetica Neue Medium"/>
              </a:defRPr>
            </a:pPr>
            <a:r>
              <a:rPr dirty="0"/>
              <a:t>“An algorithm is a </a:t>
            </a:r>
            <a:r>
              <a:rPr dirty="0">
                <a:solidFill>
                  <a:srgbClr val="CE1126"/>
                </a:solidFill>
              </a:rPr>
              <a:t>set of instructions, placed in the right order to make something happen</a:t>
            </a:r>
            <a:r>
              <a:rPr dirty="0"/>
              <a:t>”</a:t>
            </a:r>
          </a:p>
        </p:txBody>
      </p:sp>
      <p:sp>
        <p:nvSpPr>
          <p:cNvPr id="282"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a:t>
            </a:fld>
            <a:endParaRPr/>
          </a:p>
        </p:txBody>
      </p:sp>
      <p:sp>
        <p:nvSpPr>
          <p:cNvPr id="283" name="… an easier definition"/>
          <p:cNvSpPr txBox="1">
            <a:spLocks noGrp="1"/>
          </p:cNvSpPr>
          <p:nvPr>
            <p:ph type="title" idx="4294967295"/>
          </p:nvPr>
        </p:nvSpPr>
        <p:spPr>
          <a:xfrm>
            <a:off x="2413000" y="-1588"/>
            <a:ext cx="21971000" cy="2617788"/>
          </a:xfrm>
          <a:prstGeom prst="rect">
            <a:avLst/>
          </a:prstGeom>
        </p:spPr>
        <p:txBody>
          <a:bodyPr anchor="ctr"/>
          <a:lstStyle>
            <a:lvl1pPr>
              <a:defRPr sz="8400" spc="-200"/>
            </a:lvl1pPr>
          </a:lstStyle>
          <a:p>
            <a:r>
              <a:t>… an easier definition</a:t>
            </a:r>
          </a:p>
        </p:txBody>
      </p:sp>
      <p:sp>
        <p:nvSpPr>
          <p:cNvPr id="284" name="Rectangle 4"/>
          <p:cNvSpPr/>
          <p:nvPr/>
        </p:nvSpPr>
        <p:spPr>
          <a:xfrm>
            <a:off x="85767" y="89999"/>
            <a:ext cx="24199968" cy="13536002"/>
          </a:xfrm>
          <a:prstGeom prst="rect">
            <a:avLst/>
          </a:prstGeom>
          <a:ln w="203200">
            <a:solidFill>
              <a:srgbClr val="C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Algorithms are everywhere!"/>
          <p:cNvSpPr txBox="1">
            <a:spLocks noGrp="1"/>
          </p:cNvSpPr>
          <p:nvPr>
            <p:ph type="title"/>
          </p:nvPr>
        </p:nvSpPr>
        <p:spPr>
          <a:prstGeom prst="rect">
            <a:avLst/>
          </a:prstGeom>
        </p:spPr>
        <p:txBody>
          <a:bodyPr/>
          <a:lstStyle>
            <a:lvl1pPr>
              <a:defRPr spc="-200"/>
            </a:lvl1pPr>
          </a:lstStyle>
          <a:p>
            <a:r>
              <a:t>Algorithms are everywhere!</a:t>
            </a:r>
          </a:p>
        </p:txBody>
      </p:sp>
      <p:sp>
        <p:nvSpPr>
          <p:cNvPr id="289" name="Playing music is an algorithm…"/>
          <p:cNvSpPr txBox="1">
            <a:spLocks noGrp="1"/>
          </p:cNvSpPr>
          <p:nvPr>
            <p:ph type="body" idx="1"/>
          </p:nvPr>
        </p:nvSpPr>
        <p:spPr>
          <a:xfrm>
            <a:off x="900764" y="3215188"/>
            <a:ext cx="13316423" cy="7930182"/>
          </a:xfrm>
          <a:prstGeom prst="rect">
            <a:avLst/>
          </a:prstGeom>
        </p:spPr>
        <p:txBody>
          <a:bodyPr/>
          <a:lstStyle/>
          <a:p>
            <a:pPr marL="342900" indent="-342900" defTabSz="742950">
              <a:spcBef>
                <a:spcPts val="1400"/>
              </a:spcBef>
              <a:defRPr sz="4600"/>
            </a:pPr>
            <a:r>
              <a:t>Playing music is an algorithm</a:t>
            </a:r>
          </a:p>
          <a:p>
            <a:pPr marL="342900" indent="-342900" defTabSz="742950">
              <a:spcBef>
                <a:spcPts val="1400"/>
              </a:spcBef>
              <a:defRPr sz="4600"/>
            </a:pPr>
            <a:r>
              <a:t>Following a recipe is an algorithm</a:t>
            </a:r>
          </a:p>
          <a:p>
            <a:pPr marL="342900" indent="-342900" defTabSz="742950">
              <a:spcBef>
                <a:spcPts val="1400"/>
              </a:spcBef>
              <a:defRPr sz="4600"/>
            </a:pPr>
            <a:r>
              <a:t>Algorithms are often used to make computers do what we want them to do.</a:t>
            </a:r>
          </a:p>
          <a:p>
            <a:pPr marL="342900" indent="-342900" defTabSz="742950">
              <a:spcBef>
                <a:spcPts val="1400"/>
              </a:spcBef>
              <a:defRPr sz="4600"/>
            </a:pPr>
            <a:r>
              <a:t>Many of your </a:t>
            </a:r>
            <a:r>
              <a:rPr b="1"/>
              <a:t>favourite websites</a:t>
            </a:r>
            <a:r>
              <a:t> use algorithms to decide what to show you: Google, YouTube and Facebook all use lots of algorithms</a:t>
            </a:r>
          </a:p>
          <a:p>
            <a:pPr marL="342900" indent="-342900" defTabSz="742950">
              <a:spcBef>
                <a:spcPts val="1400"/>
              </a:spcBef>
              <a:defRPr sz="4600">
                <a:solidFill>
                  <a:srgbClr val="00247D"/>
                </a:solidFill>
              </a:defRPr>
            </a:pPr>
            <a:r>
              <a:t>We’re going to be using a programming tool called </a:t>
            </a:r>
            <a:r>
              <a:rPr b="1"/>
              <a:t>Scratch</a:t>
            </a:r>
            <a:r>
              <a:t> to create our own algorithms.</a:t>
            </a:r>
          </a:p>
        </p:txBody>
      </p:sp>
      <p:sp>
        <p:nvSpPr>
          <p:cNvPr id="290"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a:t>
            </a:fld>
            <a:endParaRPr/>
          </a:p>
        </p:txBody>
      </p:sp>
      <p:grpSp>
        <p:nvGrpSpPr>
          <p:cNvPr id="293" name="Group"/>
          <p:cNvGrpSpPr/>
          <p:nvPr/>
        </p:nvGrpSpPr>
        <p:grpSpPr>
          <a:xfrm>
            <a:off x="15795019" y="5868382"/>
            <a:ext cx="7802697" cy="4890408"/>
            <a:chOff x="0" y="-8"/>
            <a:chExt cx="7802696" cy="4890407"/>
          </a:xfrm>
        </p:grpSpPr>
        <p:pic>
          <p:nvPicPr>
            <p:cNvPr id="291" name="Image" descr="Image"/>
            <p:cNvPicPr>
              <a:picLocks noChangeAspect="1"/>
            </p:cNvPicPr>
            <p:nvPr/>
          </p:nvPicPr>
          <p:blipFill>
            <a:blip r:embed="rId3"/>
            <a:srcRect l="3053" t="3953" r="3925" b="6422"/>
            <a:stretch>
              <a:fillRect/>
            </a:stretch>
          </p:blipFill>
          <p:spPr>
            <a:xfrm>
              <a:off x="-1" y="-9"/>
              <a:ext cx="7802563" cy="4327302"/>
            </a:xfrm>
            <a:custGeom>
              <a:avLst/>
              <a:gdLst/>
              <a:ahLst/>
              <a:cxnLst>
                <a:cxn ang="0">
                  <a:pos x="wd2" y="hd2"/>
                </a:cxn>
                <a:cxn ang="5400000">
                  <a:pos x="wd2" y="hd2"/>
                </a:cxn>
                <a:cxn ang="10800000">
                  <a:pos x="wd2" y="hd2"/>
                </a:cxn>
                <a:cxn ang="16200000">
                  <a:pos x="wd2" y="hd2"/>
                </a:cxn>
              </a:cxnLst>
              <a:rect l="0" t="0" r="r" b="b"/>
              <a:pathLst>
                <a:path w="21600" h="21585" extrusionOk="0">
                  <a:moveTo>
                    <a:pt x="2247" y="0"/>
                  </a:moveTo>
                  <a:cubicBezTo>
                    <a:pt x="1277" y="-2"/>
                    <a:pt x="905" y="157"/>
                    <a:pt x="324" y="820"/>
                  </a:cubicBezTo>
                  <a:lnTo>
                    <a:pt x="0" y="1190"/>
                  </a:lnTo>
                  <a:lnTo>
                    <a:pt x="0" y="11294"/>
                  </a:lnTo>
                  <a:cubicBezTo>
                    <a:pt x="0" y="16850"/>
                    <a:pt x="17" y="21445"/>
                    <a:pt x="38" y="21505"/>
                  </a:cubicBezTo>
                  <a:cubicBezTo>
                    <a:pt x="58" y="21564"/>
                    <a:pt x="1268" y="21598"/>
                    <a:pt x="2726" y="21580"/>
                  </a:cubicBezTo>
                  <a:lnTo>
                    <a:pt x="5378" y="21546"/>
                  </a:lnTo>
                  <a:lnTo>
                    <a:pt x="5390" y="19583"/>
                  </a:lnTo>
                  <a:lnTo>
                    <a:pt x="5402" y="17619"/>
                  </a:lnTo>
                  <a:lnTo>
                    <a:pt x="13482" y="17555"/>
                  </a:lnTo>
                  <a:lnTo>
                    <a:pt x="21562" y="17490"/>
                  </a:lnTo>
                  <a:lnTo>
                    <a:pt x="21581" y="15560"/>
                  </a:lnTo>
                  <a:lnTo>
                    <a:pt x="21600" y="13628"/>
                  </a:lnTo>
                  <a:lnTo>
                    <a:pt x="17922" y="13594"/>
                  </a:lnTo>
                  <a:lnTo>
                    <a:pt x="14243" y="13562"/>
                  </a:lnTo>
                  <a:lnTo>
                    <a:pt x="14208" y="11533"/>
                  </a:lnTo>
                  <a:lnTo>
                    <a:pt x="14173" y="9506"/>
                  </a:lnTo>
                  <a:lnTo>
                    <a:pt x="13612" y="9443"/>
                  </a:lnTo>
                  <a:lnTo>
                    <a:pt x="13047" y="9378"/>
                  </a:lnTo>
                  <a:lnTo>
                    <a:pt x="13028" y="7386"/>
                  </a:lnTo>
                  <a:lnTo>
                    <a:pt x="13008" y="5393"/>
                  </a:lnTo>
                  <a:lnTo>
                    <a:pt x="11984" y="5357"/>
                  </a:lnTo>
                  <a:lnTo>
                    <a:pt x="10962" y="5321"/>
                  </a:lnTo>
                  <a:lnTo>
                    <a:pt x="10948" y="3357"/>
                  </a:lnTo>
                  <a:lnTo>
                    <a:pt x="10936" y="1394"/>
                  </a:lnTo>
                  <a:lnTo>
                    <a:pt x="7747" y="1360"/>
                  </a:lnTo>
                  <a:lnTo>
                    <a:pt x="4556" y="1326"/>
                  </a:lnTo>
                  <a:lnTo>
                    <a:pt x="4240" y="934"/>
                  </a:lnTo>
                  <a:cubicBezTo>
                    <a:pt x="3646" y="198"/>
                    <a:pt x="3228" y="2"/>
                    <a:pt x="2247" y="0"/>
                  </a:cubicBezTo>
                  <a:close/>
                </a:path>
              </a:pathLst>
            </a:custGeom>
            <a:ln w="12700" cap="flat">
              <a:noFill/>
              <a:miter lim="400000"/>
            </a:ln>
            <a:effectLst/>
          </p:spPr>
        </p:pic>
        <p:sp>
          <p:nvSpPr>
            <p:cNvPr id="292" name="Caption"/>
            <p:cNvSpPr txBox="1"/>
            <p:nvPr/>
          </p:nvSpPr>
          <p:spPr>
            <a:xfrm>
              <a:off x="0" y="4429032"/>
              <a:ext cx="7802696" cy="46136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t>An algorithm in Scratch</a:t>
              </a:r>
            </a:p>
          </p:txBody>
        </p:sp>
      </p:grpSp>
      <p:pic>
        <p:nvPicPr>
          <p:cNvPr id="294" name="1280px-Music_notation.svg.png" descr="1280px-Music_notation.svg.png"/>
          <p:cNvPicPr>
            <a:picLocks noChangeAspect="1"/>
          </p:cNvPicPr>
          <p:nvPr/>
        </p:nvPicPr>
        <p:blipFill>
          <a:blip r:embed="rId4"/>
          <a:stretch>
            <a:fillRect/>
          </a:stretch>
        </p:blipFill>
        <p:spPr>
          <a:xfrm>
            <a:off x="16790055" y="3593808"/>
            <a:ext cx="7099653" cy="1087136"/>
          </a:xfrm>
          <a:prstGeom prst="rect">
            <a:avLst/>
          </a:prstGeom>
          <a:ln w="12700">
            <a:miter lim="400000"/>
          </a:ln>
        </p:spPr>
      </p:pic>
      <p:pic>
        <p:nvPicPr>
          <p:cNvPr id="295" name="SytNGv3ZxAVCkvcspmbbvh.jpg" descr="SytNGv3ZxAVCkvcspmbbvh.jpg"/>
          <p:cNvPicPr>
            <a:picLocks noChangeAspect="1"/>
          </p:cNvPicPr>
          <p:nvPr/>
        </p:nvPicPr>
        <p:blipFill>
          <a:blip r:embed="rId5"/>
          <a:stretch>
            <a:fillRect/>
          </a:stretch>
        </p:blipFill>
        <p:spPr>
          <a:xfrm>
            <a:off x="21131352" y="6702335"/>
            <a:ext cx="2783859" cy="1565922"/>
          </a:xfrm>
          <a:prstGeom prst="rect">
            <a:avLst/>
          </a:prstGeom>
          <a:ln w="12700">
            <a:miter lim="400000"/>
          </a:ln>
        </p:spPr>
      </p:pic>
      <p:pic>
        <p:nvPicPr>
          <p:cNvPr id="296" name="google2.0.0.jpg" descr="google2.0.0.jpg"/>
          <p:cNvPicPr>
            <a:picLocks noChangeAspect="1"/>
          </p:cNvPicPr>
          <p:nvPr/>
        </p:nvPicPr>
        <p:blipFill>
          <a:blip r:embed="rId6"/>
          <a:stretch>
            <a:fillRect/>
          </a:stretch>
        </p:blipFill>
        <p:spPr>
          <a:xfrm>
            <a:off x="21057705" y="5455284"/>
            <a:ext cx="2931149" cy="1649818"/>
          </a:xfrm>
          <a:prstGeom prst="rect">
            <a:avLst/>
          </a:prstGeom>
          <a:ln w="12700">
            <a:miter lim="400000"/>
          </a:ln>
        </p:spPr>
      </p:pic>
      <p:pic>
        <p:nvPicPr>
          <p:cNvPr id="297" name="Unknown.png" descr="Unknown.png"/>
          <p:cNvPicPr>
            <a:picLocks noChangeAspect="1"/>
          </p:cNvPicPr>
          <p:nvPr/>
        </p:nvPicPr>
        <p:blipFill>
          <a:blip r:embed="rId7"/>
          <a:stretch>
            <a:fillRect/>
          </a:stretch>
        </p:blipFill>
        <p:spPr>
          <a:xfrm>
            <a:off x="14502928" y="3238594"/>
            <a:ext cx="1797563" cy="1797563"/>
          </a:xfrm>
          <a:prstGeom prst="rect">
            <a:avLst/>
          </a:prstGeom>
          <a:ln w="12700">
            <a:miter lim="400000"/>
          </a:ln>
        </p:spPr>
      </p:pic>
      <p:grpSp>
        <p:nvGrpSpPr>
          <p:cNvPr id="300" name="Learn"/>
          <p:cNvGrpSpPr/>
          <p:nvPr/>
        </p:nvGrpSpPr>
        <p:grpSpPr>
          <a:xfrm>
            <a:off x="19752344" y="564757"/>
            <a:ext cx="4202117" cy="2469578"/>
            <a:chOff x="0" y="0"/>
            <a:chExt cx="4202115" cy="2469577"/>
          </a:xfrm>
        </p:grpSpPr>
        <p:sp>
          <p:nvSpPr>
            <p:cNvPr id="298" name="Quote Bubble"/>
            <p:cNvSpPr/>
            <p:nvPr/>
          </p:nvSpPr>
          <p:spPr>
            <a:xfrm>
              <a:off x="0" y="0"/>
              <a:ext cx="4202116" cy="2469578"/>
            </a:xfrm>
            <a:prstGeom prst="wedgeEllipseCallout">
              <a:avLst>
                <a:gd name="adj1" fmla="val -49385"/>
                <a:gd name="adj2" fmla="val 66754"/>
              </a:avLst>
            </a:prstGeom>
            <a:solidFill>
              <a:srgbClr val="00247D"/>
            </a:solidFill>
            <a:ln w="12700" cap="flat">
              <a:noFill/>
              <a:miter lim="400000"/>
            </a:ln>
            <a:effectLst/>
          </p:spPr>
          <p:txBody>
            <a:bodyPr wrap="square" lIns="50800" tIns="50800" rIns="50800" bIns="50800" numCol="1" anchor="ctr">
              <a:noAutofit/>
            </a:bodyPr>
            <a:lstStyle/>
            <a:p>
              <a:pPr defTabSz="825500">
                <a:defRPr sz="5000">
                  <a:solidFill>
                    <a:srgbClr val="FFFFFF"/>
                  </a:solidFill>
                  <a:latin typeface="Helvetica Neue Medium"/>
                  <a:ea typeface="Helvetica Neue Medium"/>
                  <a:cs typeface="Helvetica Neue Medium"/>
                  <a:sym typeface="Helvetica Neue Medium"/>
                </a:defRPr>
              </a:pPr>
              <a:endParaRPr/>
            </a:p>
          </p:txBody>
        </p:sp>
        <p:sp>
          <p:nvSpPr>
            <p:cNvPr id="299" name="Learn"/>
            <p:cNvSpPr txBox="1"/>
            <p:nvPr/>
          </p:nvSpPr>
          <p:spPr>
            <a:xfrm>
              <a:off x="615385" y="805848"/>
              <a:ext cx="2971346" cy="85788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825500">
                <a:defRPr sz="5000">
                  <a:solidFill>
                    <a:srgbClr val="FFFFFF"/>
                  </a:solidFill>
                  <a:latin typeface="Helvetica Neue Medium"/>
                  <a:ea typeface="Helvetica Neue Medium"/>
                  <a:cs typeface="Helvetica Neue Medium"/>
                  <a:sym typeface="Helvetica Neue Medium"/>
                </a:defRPr>
              </a:lvl1pPr>
            </a:lstStyle>
            <a:p>
              <a:r>
                <a:t>Learn</a:t>
              </a:r>
            </a:p>
          </p:txBody>
        </p:sp>
      </p:grpSp>
      <p:sp>
        <p:nvSpPr>
          <p:cNvPr id="301" name="Rectangle 12"/>
          <p:cNvSpPr/>
          <p:nvPr/>
        </p:nvSpPr>
        <p:spPr>
          <a:xfrm>
            <a:off x="85767" y="89999"/>
            <a:ext cx="24199968" cy="13536002"/>
          </a:xfrm>
          <a:prstGeom prst="rect">
            <a:avLst/>
          </a:prstGeom>
          <a:ln w="203200">
            <a:solidFill>
              <a:srgbClr val="C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Can you think of any other examples of algorithms?"/>
          <p:cNvSpPr txBox="1">
            <a:spLocks noGrp="1"/>
          </p:cNvSpPr>
          <p:nvPr>
            <p:ph type="body" sz="half" idx="1"/>
          </p:nvPr>
        </p:nvSpPr>
        <p:spPr>
          <a:xfrm>
            <a:off x="1206500" y="5659701"/>
            <a:ext cx="21971000" cy="3874315"/>
          </a:xfrm>
          <a:prstGeom prst="rect">
            <a:avLst/>
          </a:prstGeom>
        </p:spPr>
        <p:txBody>
          <a:bodyPr/>
          <a:lstStyle>
            <a:lvl1pPr>
              <a:defRPr b="1" spc="-300">
                <a:latin typeface="+mj-lt"/>
                <a:ea typeface="+mj-ea"/>
                <a:cs typeface="+mj-cs"/>
                <a:sym typeface="Helvetica Neue"/>
              </a:defRPr>
            </a:lvl1pPr>
          </a:lstStyle>
          <a:p>
            <a:r>
              <a:t>Can you think of any other examples of algorithms?</a:t>
            </a:r>
          </a:p>
        </p:txBody>
      </p:sp>
      <p:sp>
        <p:nvSpPr>
          <p:cNvPr id="306"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12</a:t>
            </a:fld>
            <a:endParaRPr/>
          </a:p>
        </p:txBody>
      </p:sp>
      <p:grpSp>
        <p:nvGrpSpPr>
          <p:cNvPr id="309" name="Discuss"/>
          <p:cNvGrpSpPr/>
          <p:nvPr/>
        </p:nvGrpSpPr>
        <p:grpSpPr>
          <a:xfrm>
            <a:off x="9627195" y="1381106"/>
            <a:ext cx="5129743" cy="3185662"/>
            <a:chOff x="0" y="0"/>
            <a:chExt cx="5129741" cy="3185660"/>
          </a:xfrm>
        </p:grpSpPr>
        <p:sp>
          <p:nvSpPr>
            <p:cNvPr id="307" name="Quote Bubble"/>
            <p:cNvSpPr/>
            <p:nvPr/>
          </p:nvSpPr>
          <p:spPr>
            <a:xfrm>
              <a:off x="0" y="0"/>
              <a:ext cx="5129742" cy="3185661"/>
            </a:xfrm>
            <a:prstGeom prst="wedgeEllipseCallout">
              <a:avLst>
                <a:gd name="adj1" fmla="val -49385"/>
                <a:gd name="adj2" fmla="val 65855"/>
              </a:avLst>
            </a:prstGeom>
            <a:solidFill>
              <a:srgbClr val="00247D"/>
            </a:solidFill>
            <a:ln w="12700" cap="flat">
              <a:noFill/>
              <a:miter lim="400000"/>
            </a:ln>
            <a:effectLst/>
          </p:spPr>
          <p:txBody>
            <a:bodyPr wrap="square" lIns="50800" tIns="50800" rIns="50800" bIns="50800" numCol="1" anchor="ctr">
              <a:noAutofit/>
            </a:bodyPr>
            <a:lstStyle/>
            <a:p>
              <a:pPr defTabSz="825500">
                <a:defRPr sz="5000">
                  <a:solidFill>
                    <a:srgbClr val="FFFFFF"/>
                  </a:solidFill>
                  <a:latin typeface="Helvetica Neue Medium"/>
                  <a:ea typeface="Helvetica Neue Medium"/>
                  <a:cs typeface="Helvetica Neue Medium"/>
                  <a:sym typeface="Helvetica Neue Medium"/>
                </a:defRPr>
              </a:pPr>
              <a:endParaRPr/>
            </a:p>
          </p:txBody>
        </p:sp>
        <p:sp>
          <p:nvSpPr>
            <p:cNvPr id="308" name="Discuss"/>
            <p:cNvSpPr txBox="1"/>
            <p:nvPr/>
          </p:nvSpPr>
          <p:spPr>
            <a:xfrm>
              <a:off x="751233" y="1163890"/>
              <a:ext cx="3627276" cy="8578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825500">
                <a:defRPr sz="5000">
                  <a:solidFill>
                    <a:srgbClr val="FFFFFF"/>
                  </a:solidFill>
                  <a:latin typeface="Helvetica Neue Medium"/>
                  <a:ea typeface="Helvetica Neue Medium"/>
                  <a:cs typeface="Helvetica Neue Medium"/>
                  <a:sym typeface="Helvetica Neue Medium"/>
                </a:defRPr>
              </a:lvl1pPr>
            </a:lstStyle>
            <a:p>
              <a:r>
                <a:t>Discuss</a:t>
              </a:r>
            </a:p>
          </p:txBody>
        </p:sp>
      </p:grpSp>
      <p:sp>
        <p:nvSpPr>
          <p:cNvPr id="310" name="Rectangle 4"/>
          <p:cNvSpPr/>
          <p:nvPr/>
        </p:nvSpPr>
        <p:spPr>
          <a:xfrm>
            <a:off x="85767" y="89999"/>
            <a:ext cx="24199968" cy="13536002"/>
          </a:xfrm>
          <a:prstGeom prst="rect">
            <a:avLst/>
          </a:prstGeom>
          <a:ln w="203200">
            <a:solidFill>
              <a:srgbClr val="C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In an algorithm, the order of instructions is very important"/>
          <p:cNvSpPr txBox="1">
            <a:spLocks noGrp="1"/>
          </p:cNvSpPr>
          <p:nvPr>
            <p:ph type="title"/>
          </p:nvPr>
        </p:nvSpPr>
        <p:spPr>
          <a:xfrm>
            <a:off x="844909" y="934617"/>
            <a:ext cx="18148294" cy="2074018"/>
          </a:xfrm>
          <a:prstGeom prst="rect">
            <a:avLst/>
          </a:prstGeom>
        </p:spPr>
        <p:txBody>
          <a:bodyPr/>
          <a:lstStyle>
            <a:lvl1pPr defTabSz="2072588">
              <a:defRPr sz="7100" spc="-200"/>
            </a:lvl1pPr>
          </a:lstStyle>
          <a:p>
            <a:r>
              <a:t>In an algorithm, the order of instructions is very important</a:t>
            </a:r>
          </a:p>
        </p:txBody>
      </p:sp>
      <p:sp>
        <p:nvSpPr>
          <p:cNvPr id="315" name="In most algorithms, the order of instructions is critical to making it work properly.…"/>
          <p:cNvSpPr txBox="1">
            <a:spLocks noGrp="1"/>
          </p:cNvSpPr>
          <p:nvPr>
            <p:ph type="body" idx="1"/>
          </p:nvPr>
        </p:nvSpPr>
        <p:spPr>
          <a:xfrm>
            <a:off x="900764" y="3215188"/>
            <a:ext cx="13316423" cy="7930182"/>
          </a:xfrm>
          <a:prstGeom prst="rect">
            <a:avLst/>
          </a:prstGeom>
        </p:spPr>
        <p:txBody>
          <a:bodyPr/>
          <a:lstStyle/>
          <a:p>
            <a:r>
              <a:t>In most algorithms, the </a:t>
            </a:r>
            <a:r>
              <a:rPr b="1"/>
              <a:t>order of instructions</a:t>
            </a:r>
            <a:r>
              <a:t> is critical to making it work properly.</a:t>
            </a:r>
          </a:p>
          <a:p>
            <a:r>
              <a:t>Getting the </a:t>
            </a:r>
            <a:r>
              <a:rPr b="1"/>
              <a:t>sequence</a:t>
            </a:r>
            <a:r>
              <a:t> of our code correct is very important.</a:t>
            </a:r>
          </a:p>
          <a:p>
            <a:r>
              <a:t>If the sequence is wrong, it’s like playing music with ‘the right notes, but not necessarily in the right order’!</a:t>
            </a:r>
          </a:p>
        </p:txBody>
      </p:sp>
      <p:sp>
        <p:nvSpPr>
          <p:cNvPr id="316"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13</a:t>
            </a:fld>
            <a:endParaRPr/>
          </a:p>
        </p:txBody>
      </p:sp>
      <p:grpSp>
        <p:nvGrpSpPr>
          <p:cNvPr id="319" name="Group"/>
          <p:cNvGrpSpPr/>
          <p:nvPr/>
        </p:nvGrpSpPr>
        <p:grpSpPr>
          <a:xfrm>
            <a:off x="15795019" y="5868382"/>
            <a:ext cx="7802697" cy="4890408"/>
            <a:chOff x="0" y="-8"/>
            <a:chExt cx="7802696" cy="4890407"/>
          </a:xfrm>
        </p:grpSpPr>
        <p:pic>
          <p:nvPicPr>
            <p:cNvPr id="317" name="Image" descr="Image"/>
            <p:cNvPicPr>
              <a:picLocks noChangeAspect="1"/>
            </p:cNvPicPr>
            <p:nvPr/>
          </p:nvPicPr>
          <p:blipFill>
            <a:blip r:embed="rId3"/>
            <a:srcRect l="3053" t="3953" r="3925" b="6422"/>
            <a:stretch>
              <a:fillRect/>
            </a:stretch>
          </p:blipFill>
          <p:spPr>
            <a:xfrm>
              <a:off x="-1" y="-9"/>
              <a:ext cx="7802563" cy="4327302"/>
            </a:xfrm>
            <a:custGeom>
              <a:avLst/>
              <a:gdLst/>
              <a:ahLst/>
              <a:cxnLst>
                <a:cxn ang="0">
                  <a:pos x="wd2" y="hd2"/>
                </a:cxn>
                <a:cxn ang="5400000">
                  <a:pos x="wd2" y="hd2"/>
                </a:cxn>
                <a:cxn ang="10800000">
                  <a:pos x="wd2" y="hd2"/>
                </a:cxn>
                <a:cxn ang="16200000">
                  <a:pos x="wd2" y="hd2"/>
                </a:cxn>
              </a:cxnLst>
              <a:rect l="0" t="0" r="r" b="b"/>
              <a:pathLst>
                <a:path w="21600" h="21585" extrusionOk="0">
                  <a:moveTo>
                    <a:pt x="2247" y="0"/>
                  </a:moveTo>
                  <a:cubicBezTo>
                    <a:pt x="1277" y="-2"/>
                    <a:pt x="905" y="157"/>
                    <a:pt x="324" y="820"/>
                  </a:cubicBezTo>
                  <a:lnTo>
                    <a:pt x="0" y="1190"/>
                  </a:lnTo>
                  <a:lnTo>
                    <a:pt x="0" y="11294"/>
                  </a:lnTo>
                  <a:cubicBezTo>
                    <a:pt x="0" y="16850"/>
                    <a:pt x="17" y="21445"/>
                    <a:pt x="38" y="21505"/>
                  </a:cubicBezTo>
                  <a:cubicBezTo>
                    <a:pt x="58" y="21564"/>
                    <a:pt x="1268" y="21598"/>
                    <a:pt x="2726" y="21580"/>
                  </a:cubicBezTo>
                  <a:lnTo>
                    <a:pt x="5378" y="21546"/>
                  </a:lnTo>
                  <a:lnTo>
                    <a:pt x="5390" y="19583"/>
                  </a:lnTo>
                  <a:lnTo>
                    <a:pt x="5402" y="17619"/>
                  </a:lnTo>
                  <a:lnTo>
                    <a:pt x="13482" y="17555"/>
                  </a:lnTo>
                  <a:lnTo>
                    <a:pt x="21562" y="17490"/>
                  </a:lnTo>
                  <a:lnTo>
                    <a:pt x="21581" y="15560"/>
                  </a:lnTo>
                  <a:lnTo>
                    <a:pt x="21600" y="13628"/>
                  </a:lnTo>
                  <a:lnTo>
                    <a:pt x="17922" y="13594"/>
                  </a:lnTo>
                  <a:lnTo>
                    <a:pt x="14243" y="13562"/>
                  </a:lnTo>
                  <a:lnTo>
                    <a:pt x="14208" y="11533"/>
                  </a:lnTo>
                  <a:lnTo>
                    <a:pt x="14173" y="9506"/>
                  </a:lnTo>
                  <a:lnTo>
                    <a:pt x="13612" y="9443"/>
                  </a:lnTo>
                  <a:lnTo>
                    <a:pt x="13047" y="9378"/>
                  </a:lnTo>
                  <a:lnTo>
                    <a:pt x="13028" y="7386"/>
                  </a:lnTo>
                  <a:lnTo>
                    <a:pt x="13008" y="5393"/>
                  </a:lnTo>
                  <a:lnTo>
                    <a:pt x="11984" y="5357"/>
                  </a:lnTo>
                  <a:lnTo>
                    <a:pt x="10962" y="5321"/>
                  </a:lnTo>
                  <a:lnTo>
                    <a:pt x="10948" y="3357"/>
                  </a:lnTo>
                  <a:lnTo>
                    <a:pt x="10936" y="1394"/>
                  </a:lnTo>
                  <a:lnTo>
                    <a:pt x="7747" y="1360"/>
                  </a:lnTo>
                  <a:lnTo>
                    <a:pt x="4556" y="1326"/>
                  </a:lnTo>
                  <a:lnTo>
                    <a:pt x="4240" y="934"/>
                  </a:lnTo>
                  <a:cubicBezTo>
                    <a:pt x="3646" y="198"/>
                    <a:pt x="3228" y="2"/>
                    <a:pt x="2247" y="0"/>
                  </a:cubicBezTo>
                  <a:close/>
                </a:path>
              </a:pathLst>
            </a:custGeom>
            <a:ln w="12700" cap="flat">
              <a:noFill/>
              <a:miter lim="400000"/>
            </a:ln>
            <a:effectLst/>
          </p:spPr>
        </p:pic>
        <p:sp>
          <p:nvSpPr>
            <p:cNvPr id="318" name="Caption"/>
            <p:cNvSpPr txBox="1"/>
            <p:nvPr/>
          </p:nvSpPr>
          <p:spPr>
            <a:xfrm>
              <a:off x="0" y="4429032"/>
              <a:ext cx="7802696" cy="46136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t>An algorithm in Scratch</a:t>
              </a:r>
            </a:p>
          </p:txBody>
        </p:sp>
      </p:grpSp>
      <p:pic>
        <p:nvPicPr>
          <p:cNvPr id="320" name="1280px-Music_notation.svg.png" descr="1280px-Music_notation.svg.png"/>
          <p:cNvPicPr>
            <a:picLocks noChangeAspect="1"/>
          </p:cNvPicPr>
          <p:nvPr/>
        </p:nvPicPr>
        <p:blipFill>
          <a:blip r:embed="rId4"/>
          <a:stretch>
            <a:fillRect/>
          </a:stretch>
        </p:blipFill>
        <p:spPr>
          <a:xfrm>
            <a:off x="16790055" y="3593808"/>
            <a:ext cx="7099653" cy="1087136"/>
          </a:xfrm>
          <a:prstGeom prst="rect">
            <a:avLst/>
          </a:prstGeom>
          <a:ln w="12700">
            <a:miter lim="400000"/>
          </a:ln>
        </p:spPr>
      </p:pic>
      <p:pic>
        <p:nvPicPr>
          <p:cNvPr id="321" name="SytNGv3ZxAVCkvcspmbbvh.jpg" descr="SytNGv3ZxAVCkvcspmbbvh.jpg"/>
          <p:cNvPicPr>
            <a:picLocks noChangeAspect="1"/>
          </p:cNvPicPr>
          <p:nvPr/>
        </p:nvPicPr>
        <p:blipFill>
          <a:blip r:embed="rId5"/>
          <a:stretch>
            <a:fillRect/>
          </a:stretch>
        </p:blipFill>
        <p:spPr>
          <a:xfrm>
            <a:off x="21131352" y="6702335"/>
            <a:ext cx="2783859" cy="1565922"/>
          </a:xfrm>
          <a:prstGeom prst="rect">
            <a:avLst/>
          </a:prstGeom>
          <a:ln w="12700">
            <a:miter lim="400000"/>
          </a:ln>
        </p:spPr>
      </p:pic>
      <p:pic>
        <p:nvPicPr>
          <p:cNvPr id="322" name="google2.0.0.jpg" descr="google2.0.0.jpg"/>
          <p:cNvPicPr>
            <a:picLocks noChangeAspect="1"/>
          </p:cNvPicPr>
          <p:nvPr/>
        </p:nvPicPr>
        <p:blipFill>
          <a:blip r:embed="rId6"/>
          <a:stretch>
            <a:fillRect/>
          </a:stretch>
        </p:blipFill>
        <p:spPr>
          <a:xfrm>
            <a:off x="21057705" y="5455284"/>
            <a:ext cx="2931149" cy="1649818"/>
          </a:xfrm>
          <a:prstGeom prst="rect">
            <a:avLst/>
          </a:prstGeom>
          <a:ln w="12700">
            <a:miter lim="400000"/>
          </a:ln>
        </p:spPr>
      </p:pic>
      <p:pic>
        <p:nvPicPr>
          <p:cNvPr id="323" name="Unknown.png" descr="Unknown.png"/>
          <p:cNvPicPr>
            <a:picLocks noChangeAspect="1"/>
          </p:cNvPicPr>
          <p:nvPr/>
        </p:nvPicPr>
        <p:blipFill>
          <a:blip r:embed="rId7"/>
          <a:stretch>
            <a:fillRect/>
          </a:stretch>
        </p:blipFill>
        <p:spPr>
          <a:xfrm>
            <a:off x="14502928" y="3238594"/>
            <a:ext cx="1797563" cy="1797563"/>
          </a:xfrm>
          <a:prstGeom prst="rect">
            <a:avLst/>
          </a:prstGeom>
          <a:ln w="12700">
            <a:miter lim="400000"/>
          </a:ln>
        </p:spPr>
      </p:pic>
      <p:grpSp>
        <p:nvGrpSpPr>
          <p:cNvPr id="326" name="Learn"/>
          <p:cNvGrpSpPr/>
          <p:nvPr/>
        </p:nvGrpSpPr>
        <p:grpSpPr>
          <a:xfrm>
            <a:off x="19752344" y="564757"/>
            <a:ext cx="4202117" cy="2469578"/>
            <a:chOff x="0" y="0"/>
            <a:chExt cx="4202115" cy="2469577"/>
          </a:xfrm>
        </p:grpSpPr>
        <p:sp>
          <p:nvSpPr>
            <p:cNvPr id="324" name="Quote Bubble"/>
            <p:cNvSpPr/>
            <p:nvPr/>
          </p:nvSpPr>
          <p:spPr>
            <a:xfrm>
              <a:off x="0" y="0"/>
              <a:ext cx="4202116" cy="2469578"/>
            </a:xfrm>
            <a:prstGeom prst="wedgeEllipseCallout">
              <a:avLst>
                <a:gd name="adj1" fmla="val -49385"/>
                <a:gd name="adj2" fmla="val 66754"/>
              </a:avLst>
            </a:prstGeom>
            <a:solidFill>
              <a:srgbClr val="00247D"/>
            </a:solidFill>
            <a:ln w="12700" cap="flat">
              <a:noFill/>
              <a:miter lim="400000"/>
            </a:ln>
            <a:effectLst/>
          </p:spPr>
          <p:txBody>
            <a:bodyPr wrap="square" lIns="50800" tIns="50800" rIns="50800" bIns="50800" numCol="1" anchor="ctr">
              <a:noAutofit/>
            </a:bodyPr>
            <a:lstStyle/>
            <a:p>
              <a:pPr defTabSz="825500">
                <a:defRPr sz="5000">
                  <a:solidFill>
                    <a:srgbClr val="FFFFFF"/>
                  </a:solidFill>
                  <a:latin typeface="Helvetica Neue Medium"/>
                  <a:ea typeface="Helvetica Neue Medium"/>
                  <a:cs typeface="Helvetica Neue Medium"/>
                  <a:sym typeface="Helvetica Neue Medium"/>
                </a:defRPr>
              </a:pPr>
              <a:endParaRPr/>
            </a:p>
          </p:txBody>
        </p:sp>
        <p:sp>
          <p:nvSpPr>
            <p:cNvPr id="325" name="Learn"/>
            <p:cNvSpPr txBox="1"/>
            <p:nvPr/>
          </p:nvSpPr>
          <p:spPr>
            <a:xfrm>
              <a:off x="615385" y="805848"/>
              <a:ext cx="2971346" cy="85788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825500">
                <a:defRPr sz="5000">
                  <a:solidFill>
                    <a:srgbClr val="FFFFFF"/>
                  </a:solidFill>
                  <a:latin typeface="Helvetica Neue Medium"/>
                  <a:ea typeface="Helvetica Neue Medium"/>
                  <a:cs typeface="Helvetica Neue Medium"/>
                  <a:sym typeface="Helvetica Neue Medium"/>
                </a:defRPr>
              </a:lvl1pPr>
            </a:lstStyle>
            <a:p>
              <a:r>
                <a:t>Learn</a:t>
              </a:r>
            </a:p>
          </p:txBody>
        </p:sp>
      </p:grpSp>
      <p:sp>
        <p:nvSpPr>
          <p:cNvPr id="327" name="Rectangle 12"/>
          <p:cNvSpPr/>
          <p:nvPr/>
        </p:nvSpPr>
        <p:spPr>
          <a:xfrm>
            <a:off x="85767" y="89999"/>
            <a:ext cx="24199968" cy="13536002"/>
          </a:xfrm>
          <a:prstGeom prst="rect">
            <a:avLst/>
          </a:prstGeom>
          <a:ln w="203200">
            <a:solidFill>
              <a:srgbClr val="C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Let’s get started!"/>
          <p:cNvSpPr txBox="1">
            <a:spLocks noGrp="1"/>
          </p:cNvSpPr>
          <p:nvPr>
            <p:ph type="title"/>
          </p:nvPr>
        </p:nvSpPr>
        <p:spPr>
          <a:xfrm>
            <a:off x="1015998" y="993756"/>
            <a:ext cx="12974323" cy="1433164"/>
          </a:xfrm>
          <a:prstGeom prst="rect">
            <a:avLst/>
          </a:prstGeom>
        </p:spPr>
        <p:txBody>
          <a:bodyPr/>
          <a:lstStyle>
            <a:lvl1pPr>
              <a:defRPr spc="-200"/>
            </a:lvl1pPr>
          </a:lstStyle>
          <a:p>
            <a:r>
              <a:t>Let’s get started!</a:t>
            </a:r>
          </a:p>
        </p:txBody>
      </p:sp>
      <p:sp>
        <p:nvSpPr>
          <p:cNvPr id="332" name="Log into your Scratch accounts with your username and password…"/>
          <p:cNvSpPr txBox="1">
            <a:spLocks noGrp="1"/>
          </p:cNvSpPr>
          <p:nvPr>
            <p:ph type="body" idx="1"/>
          </p:nvPr>
        </p:nvSpPr>
        <p:spPr>
          <a:xfrm>
            <a:off x="571307" y="2708900"/>
            <a:ext cx="17641940" cy="7930186"/>
          </a:xfrm>
          <a:prstGeom prst="rect">
            <a:avLst/>
          </a:prstGeom>
        </p:spPr>
        <p:txBody>
          <a:bodyPr/>
          <a:lstStyle/>
          <a:p>
            <a:pPr marL="339090" indent="-339090" defTabSz="734694">
              <a:spcBef>
                <a:spcPts val="1400"/>
              </a:spcBef>
              <a:defRPr sz="4600"/>
            </a:pPr>
            <a:r>
              <a:t>Log into your Scratch accounts with your username and password</a:t>
            </a:r>
          </a:p>
          <a:p>
            <a:pPr marL="339090" indent="-339090" defTabSz="734694">
              <a:spcBef>
                <a:spcPts val="1400"/>
              </a:spcBef>
              <a:defRPr sz="4600"/>
            </a:pPr>
            <a:r>
              <a:t>Open up the Scratch template at </a:t>
            </a:r>
            <a:r>
              <a:rPr u="sng">
                <a:solidFill>
                  <a:srgbClr val="0000FF"/>
                </a:solidFill>
                <a:uFill>
                  <a:solidFill>
                    <a:srgbClr val="0000FF"/>
                  </a:solidFill>
                </a:uFill>
                <a:hlinkClick r:id="rId3"/>
              </a:rPr>
              <a:t>scratch.mit.edu/projects/419026147</a:t>
            </a:r>
            <a:r>
              <a:t>. Type this carefully!</a:t>
            </a:r>
          </a:p>
          <a:p>
            <a:pPr marL="339090" indent="-339090" defTabSz="734694">
              <a:spcBef>
                <a:spcPts val="1400"/>
              </a:spcBef>
              <a:defRPr sz="4600"/>
            </a:pPr>
            <a:r>
              <a:t>Click on the ‘Remix’ button at the top of the webpage to create your own copy.</a:t>
            </a:r>
          </a:p>
          <a:p>
            <a:pPr marL="339090" indent="-339090" defTabSz="734694">
              <a:spcBef>
                <a:spcPts val="1400"/>
              </a:spcBef>
              <a:defRPr sz="4600"/>
            </a:pPr>
            <a:r>
              <a:t>Give your project its own name by typing into the box at the top of the screen.</a:t>
            </a:r>
          </a:p>
          <a:p>
            <a:pPr marL="339090" indent="-339090" defTabSz="734694">
              <a:spcBef>
                <a:spcPts val="1400"/>
              </a:spcBef>
              <a:defRPr sz="4600"/>
            </a:pPr>
            <a:r>
              <a:t>Scratch should save your project on its own, but, if you see </a:t>
            </a:r>
            <a:r>
              <a:rPr b="1"/>
              <a:t>‘Save Now’ </a:t>
            </a:r>
            <a:r>
              <a:t>at the top right, click that to save your work.</a:t>
            </a:r>
          </a:p>
        </p:txBody>
      </p:sp>
      <p:sp>
        <p:nvSpPr>
          <p:cNvPr id="33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14</a:t>
            </a:fld>
            <a:endParaRPr/>
          </a:p>
        </p:txBody>
      </p:sp>
      <p:grpSp>
        <p:nvGrpSpPr>
          <p:cNvPr id="336" name="Learn"/>
          <p:cNvGrpSpPr/>
          <p:nvPr/>
        </p:nvGrpSpPr>
        <p:grpSpPr>
          <a:xfrm>
            <a:off x="18213246" y="711775"/>
            <a:ext cx="5129744" cy="3185661"/>
            <a:chOff x="0" y="0"/>
            <a:chExt cx="5129743" cy="3185660"/>
          </a:xfrm>
        </p:grpSpPr>
        <p:sp>
          <p:nvSpPr>
            <p:cNvPr id="334" name="Quote Bubble"/>
            <p:cNvSpPr/>
            <p:nvPr/>
          </p:nvSpPr>
          <p:spPr>
            <a:xfrm>
              <a:off x="0" y="0"/>
              <a:ext cx="5129744" cy="3185661"/>
            </a:xfrm>
            <a:prstGeom prst="wedgeEllipseCallout">
              <a:avLst>
                <a:gd name="adj1" fmla="val -49385"/>
                <a:gd name="adj2" fmla="val 65855"/>
              </a:avLst>
            </a:prstGeom>
            <a:solidFill>
              <a:srgbClr val="00247D"/>
            </a:solidFill>
            <a:ln w="12700" cap="flat">
              <a:noFill/>
              <a:miter lim="400000"/>
            </a:ln>
            <a:effectLst/>
          </p:spPr>
          <p:txBody>
            <a:bodyPr wrap="square" lIns="50800" tIns="50800" rIns="50800" bIns="50800" numCol="1" anchor="ctr">
              <a:noAutofit/>
            </a:bodyPr>
            <a:lstStyle/>
            <a:p>
              <a:pPr defTabSz="825500">
                <a:defRPr sz="5000">
                  <a:solidFill>
                    <a:srgbClr val="FFFFFF"/>
                  </a:solidFill>
                  <a:latin typeface="Helvetica Neue Medium"/>
                  <a:ea typeface="Helvetica Neue Medium"/>
                  <a:cs typeface="Helvetica Neue Medium"/>
                  <a:sym typeface="Helvetica Neue Medium"/>
                </a:defRPr>
              </a:pPr>
              <a:endParaRPr/>
            </a:p>
          </p:txBody>
        </p:sp>
        <p:sp>
          <p:nvSpPr>
            <p:cNvPr id="335" name="Learn"/>
            <p:cNvSpPr txBox="1"/>
            <p:nvPr/>
          </p:nvSpPr>
          <p:spPr>
            <a:xfrm>
              <a:off x="751232" y="1163890"/>
              <a:ext cx="3627279" cy="8578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825500">
                <a:defRPr sz="5000">
                  <a:solidFill>
                    <a:srgbClr val="FFFFFF"/>
                  </a:solidFill>
                  <a:latin typeface="Helvetica Neue Medium"/>
                  <a:ea typeface="Helvetica Neue Medium"/>
                  <a:cs typeface="Helvetica Neue Medium"/>
                  <a:sym typeface="Helvetica Neue Medium"/>
                </a:defRPr>
              </a:lvl1pPr>
            </a:lstStyle>
            <a:p>
              <a:r>
                <a:t>Learn</a:t>
              </a:r>
            </a:p>
          </p:txBody>
        </p:sp>
      </p:grpSp>
      <p:pic>
        <p:nvPicPr>
          <p:cNvPr id="337" name="Image" descr="Image"/>
          <p:cNvPicPr>
            <a:picLocks noChangeAspect="1"/>
          </p:cNvPicPr>
          <p:nvPr/>
        </p:nvPicPr>
        <p:blipFill>
          <a:blip r:embed="rId4"/>
          <a:stretch>
            <a:fillRect/>
          </a:stretch>
        </p:blipFill>
        <p:spPr>
          <a:xfrm>
            <a:off x="19242691" y="4967102"/>
            <a:ext cx="3070855" cy="1421089"/>
          </a:xfrm>
          <a:prstGeom prst="rect">
            <a:avLst/>
          </a:prstGeom>
          <a:ln w="12700">
            <a:miter lim="400000"/>
          </a:ln>
        </p:spPr>
      </p:pic>
      <p:pic>
        <p:nvPicPr>
          <p:cNvPr id="338" name="Image" descr="Image"/>
          <p:cNvPicPr>
            <a:picLocks noChangeAspect="1"/>
          </p:cNvPicPr>
          <p:nvPr/>
        </p:nvPicPr>
        <p:blipFill>
          <a:blip r:embed="rId5"/>
          <a:stretch>
            <a:fillRect/>
          </a:stretch>
        </p:blipFill>
        <p:spPr>
          <a:xfrm>
            <a:off x="18252320" y="9375106"/>
            <a:ext cx="5917716" cy="1263980"/>
          </a:xfrm>
          <a:prstGeom prst="rect">
            <a:avLst/>
          </a:prstGeom>
          <a:ln w="12700">
            <a:miter lim="400000"/>
          </a:ln>
        </p:spPr>
      </p:pic>
      <p:sp>
        <p:nvSpPr>
          <p:cNvPr id="339" name="Rectangle 7"/>
          <p:cNvSpPr/>
          <p:nvPr/>
        </p:nvSpPr>
        <p:spPr>
          <a:xfrm>
            <a:off x="85767" y="89999"/>
            <a:ext cx="24199968" cy="13536002"/>
          </a:xfrm>
          <a:prstGeom prst="rect">
            <a:avLst/>
          </a:prstGeom>
          <a:ln w="203200">
            <a:solidFill>
              <a:srgbClr val="C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Session 1: Exploring Scratch"/>
          <p:cNvSpPr txBox="1">
            <a:spLocks noGrp="1"/>
          </p:cNvSpPr>
          <p:nvPr>
            <p:ph type="title"/>
          </p:nvPr>
        </p:nvSpPr>
        <p:spPr>
          <a:prstGeom prst="rect">
            <a:avLst/>
          </a:prstGeom>
        </p:spPr>
        <p:txBody>
          <a:bodyPr/>
          <a:lstStyle>
            <a:lvl1pPr>
              <a:defRPr spc="-200"/>
            </a:lvl1pPr>
          </a:lstStyle>
          <a:p>
            <a:r>
              <a:t>Session 1: Exploring Scratch</a:t>
            </a:r>
          </a:p>
        </p:txBody>
      </p:sp>
      <p:sp>
        <p:nvSpPr>
          <p:cNvPr id="344"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15</a:t>
            </a:fld>
            <a:endParaRPr/>
          </a:p>
        </p:txBody>
      </p:sp>
      <p:sp>
        <p:nvSpPr>
          <p:cNvPr id="345" name="Rectangle 3"/>
          <p:cNvSpPr/>
          <p:nvPr/>
        </p:nvSpPr>
        <p:spPr>
          <a:xfrm>
            <a:off x="85767" y="89999"/>
            <a:ext cx="24199968" cy="13536002"/>
          </a:xfrm>
          <a:prstGeom prst="rect">
            <a:avLst/>
          </a:prstGeom>
          <a:ln w="203200">
            <a:solidFill>
              <a:srgbClr val="C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In Scratch"/>
          <p:cNvSpPr txBox="1">
            <a:spLocks noGrp="1"/>
          </p:cNvSpPr>
          <p:nvPr>
            <p:ph type="title"/>
          </p:nvPr>
        </p:nvSpPr>
        <p:spPr>
          <a:prstGeom prst="rect">
            <a:avLst/>
          </a:prstGeom>
        </p:spPr>
        <p:txBody>
          <a:bodyPr/>
          <a:lstStyle>
            <a:lvl1pPr>
              <a:defRPr spc="-200"/>
            </a:lvl1pPr>
          </a:lstStyle>
          <a:p>
            <a:r>
              <a:t>In Scratch</a:t>
            </a:r>
          </a:p>
        </p:txBody>
      </p:sp>
      <p:sp>
        <p:nvSpPr>
          <p:cNvPr id="348" name="code is the instructions that we use…"/>
          <p:cNvSpPr txBox="1">
            <a:spLocks noGrp="1"/>
          </p:cNvSpPr>
          <p:nvPr>
            <p:ph type="body" idx="1"/>
          </p:nvPr>
        </p:nvSpPr>
        <p:spPr>
          <a:xfrm>
            <a:off x="1308410" y="2892909"/>
            <a:ext cx="11184575" cy="7930182"/>
          </a:xfrm>
          <a:prstGeom prst="rect">
            <a:avLst/>
          </a:prstGeom>
        </p:spPr>
        <p:txBody>
          <a:bodyPr/>
          <a:lstStyle/>
          <a:p>
            <a:pPr>
              <a:defRPr b="1"/>
            </a:pPr>
            <a:r>
              <a:t>code</a:t>
            </a:r>
            <a:r>
              <a:rPr b="0"/>
              <a:t> is the instructions that we use</a:t>
            </a:r>
          </a:p>
          <a:p>
            <a:pPr>
              <a:defRPr b="1"/>
            </a:pPr>
            <a:r>
              <a:t>coding</a:t>
            </a:r>
            <a:r>
              <a:rPr b="0"/>
              <a:t> is putting those instructions together to create algorithms</a:t>
            </a:r>
          </a:p>
          <a:p>
            <a:r>
              <a:t>an </a:t>
            </a:r>
            <a:r>
              <a:rPr b="1"/>
              <a:t>algorithm </a:t>
            </a:r>
            <a:r>
              <a:t>is one set of instructions combined together</a:t>
            </a:r>
            <a:endParaRPr b="1"/>
          </a:p>
          <a:p>
            <a:r>
              <a:t>a </a:t>
            </a:r>
            <a:r>
              <a:rPr b="1"/>
              <a:t>computer program</a:t>
            </a:r>
            <a:r>
              <a:t> is all of those algorithms together - the whole project.</a:t>
            </a:r>
          </a:p>
        </p:txBody>
      </p:sp>
      <p:sp>
        <p:nvSpPr>
          <p:cNvPr id="349"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16</a:t>
            </a:fld>
            <a:endParaRPr/>
          </a:p>
        </p:txBody>
      </p:sp>
      <p:grpSp>
        <p:nvGrpSpPr>
          <p:cNvPr id="352" name="Learn"/>
          <p:cNvGrpSpPr/>
          <p:nvPr/>
        </p:nvGrpSpPr>
        <p:grpSpPr>
          <a:xfrm>
            <a:off x="19089918" y="976970"/>
            <a:ext cx="4202117" cy="2469578"/>
            <a:chOff x="0" y="0"/>
            <a:chExt cx="4202115" cy="2469577"/>
          </a:xfrm>
        </p:grpSpPr>
        <p:sp>
          <p:nvSpPr>
            <p:cNvPr id="350" name="Quote Bubble"/>
            <p:cNvSpPr/>
            <p:nvPr/>
          </p:nvSpPr>
          <p:spPr>
            <a:xfrm>
              <a:off x="0" y="0"/>
              <a:ext cx="4202116" cy="2469578"/>
            </a:xfrm>
            <a:prstGeom prst="wedgeEllipseCallout">
              <a:avLst>
                <a:gd name="adj1" fmla="val -49385"/>
                <a:gd name="adj2" fmla="val 66754"/>
              </a:avLst>
            </a:prstGeom>
            <a:solidFill>
              <a:srgbClr val="00247D"/>
            </a:solidFill>
            <a:ln w="12700" cap="flat">
              <a:noFill/>
              <a:miter lim="400000"/>
            </a:ln>
            <a:effectLst/>
          </p:spPr>
          <p:txBody>
            <a:bodyPr wrap="square" lIns="50800" tIns="50800" rIns="50800" bIns="50800" numCol="1" anchor="ctr">
              <a:noAutofit/>
            </a:bodyPr>
            <a:lstStyle/>
            <a:p>
              <a:pPr defTabSz="825500">
                <a:defRPr sz="5000">
                  <a:solidFill>
                    <a:srgbClr val="FFFFFF"/>
                  </a:solidFill>
                  <a:latin typeface="Helvetica Neue Medium"/>
                  <a:ea typeface="Helvetica Neue Medium"/>
                  <a:cs typeface="Helvetica Neue Medium"/>
                  <a:sym typeface="Helvetica Neue Medium"/>
                </a:defRPr>
              </a:pPr>
              <a:endParaRPr/>
            </a:p>
          </p:txBody>
        </p:sp>
        <p:sp>
          <p:nvSpPr>
            <p:cNvPr id="351" name="Learn"/>
            <p:cNvSpPr txBox="1"/>
            <p:nvPr/>
          </p:nvSpPr>
          <p:spPr>
            <a:xfrm>
              <a:off x="615385" y="805848"/>
              <a:ext cx="2971346" cy="85788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825500">
                <a:defRPr sz="5000">
                  <a:solidFill>
                    <a:srgbClr val="FFFFFF"/>
                  </a:solidFill>
                  <a:latin typeface="Helvetica Neue Medium"/>
                  <a:ea typeface="Helvetica Neue Medium"/>
                  <a:cs typeface="Helvetica Neue Medium"/>
                  <a:sym typeface="Helvetica Neue Medium"/>
                </a:defRPr>
              </a:lvl1pPr>
            </a:lstStyle>
            <a:p>
              <a:r>
                <a:t>Learn</a:t>
              </a:r>
            </a:p>
          </p:txBody>
        </p:sp>
      </p:grpSp>
      <p:grpSp>
        <p:nvGrpSpPr>
          <p:cNvPr id="355" name="Group"/>
          <p:cNvGrpSpPr/>
          <p:nvPr/>
        </p:nvGrpSpPr>
        <p:grpSpPr>
          <a:xfrm>
            <a:off x="15514762" y="4853923"/>
            <a:ext cx="7802697" cy="4890408"/>
            <a:chOff x="0" y="-8"/>
            <a:chExt cx="7802696" cy="4890407"/>
          </a:xfrm>
        </p:grpSpPr>
        <p:pic>
          <p:nvPicPr>
            <p:cNvPr id="353" name="Image" descr="Image"/>
            <p:cNvPicPr>
              <a:picLocks noChangeAspect="1"/>
            </p:cNvPicPr>
            <p:nvPr/>
          </p:nvPicPr>
          <p:blipFill>
            <a:blip r:embed="rId3"/>
            <a:srcRect l="3053" t="3953" r="3925" b="6422"/>
            <a:stretch>
              <a:fillRect/>
            </a:stretch>
          </p:blipFill>
          <p:spPr>
            <a:xfrm>
              <a:off x="-1" y="-9"/>
              <a:ext cx="7802563" cy="4327302"/>
            </a:xfrm>
            <a:custGeom>
              <a:avLst/>
              <a:gdLst/>
              <a:ahLst/>
              <a:cxnLst>
                <a:cxn ang="0">
                  <a:pos x="wd2" y="hd2"/>
                </a:cxn>
                <a:cxn ang="5400000">
                  <a:pos x="wd2" y="hd2"/>
                </a:cxn>
                <a:cxn ang="10800000">
                  <a:pos x="wd2" y="hd2"/>
                </a:cxn>
                <a:cxn ang="16200000">
                  <a:pos x="wd2" y="hd2"/>
                </a:cxn>
              </a:cxnLst>
              <a:rect l="0" t="0" r="r" b="b"/>
              <a:pathLst>
                <a:path w="21600" h="21585" extrusionOk="0">
                  <a:moveTo>
                    <a:pt x="2247" y="0"/>
                  </a:moveTo>
                  <a:cubicBezTo>
                    <a:pt x="1277" y="-2"/>
                    <a:pt x="905" y="157"/>
                    <a:pt x="324" y="820"/>
                  </a:cubicBezTo>
                  <a:lnTo>
                    <a:pt x="0" y="1190"/>
                  </a:lnTo>
                  <a:lnTo>
                    <a:pt x="0" y="11294"/>
                  </a:lnTo>
                  <a:cubicBezTo>
                    <a:pt x="0" y="16850"/>
                    <a:pt x="17" y="21445"/>
                    <a:pt x="38" y="21505"/>
                  </a:cubicBezTo>
                  <a:cubicBezTo>
                    <a:pt x="58" y="21564"/>
                    <a:pt x="1268" y="21598"/>
                    <a:pt x="2726" y="21580"/>
                  </a:cubicBezTo>
                  <a:lnTo>
                    <a:pt x="5378" y="21546"/>
                  </a:lnTo>
                  <a:lnTo>
                    <a:pt x="5390" y="19583"/>
                  </a:lnTo>
                  <a:lnTo>
                    <a:pt x="5402" y="17619"/>
                  </a:lnTo>
                  <a:lnTo>
                    <a:pt x="13482" y="17555"/>
                  </a:lnTo>
                  <a:lnTo>
                    <a:pt x="21562" y="17490"/>
                  </a:lnTo>
                  <a:lnTo>
                    <a:pt x="21581" y="15560"/>
                  </a:lnTo>
                  <a:lnTo>
                    <a:pt x="21600" y="13628"/>
                  </a:lnTo>
                  <a:lnTo>
                    <a:pt x="17922" y="13594"/>
                  </a:lnTo>
                  <a:lnTo>
                    <a:pt x="14243" y="13562"/>
                  </a:lnTo>
                  <a:lnTo>
                    <a:pt x="14208" y="11533"/>
                  </a:lnTo>
                  <a:lnTo>
                    <a:pt x="14173" y="9506"/>
                  </a:lnTo>
                  <a:lnTo>
                    <a:pt x="13612" y="9443"/>
                  </a:lnTo>
                  <a:lnTo>
                    <a:pt x="13047" y="9378"/>
                  </a:lnTo>
                  <a:lnTo>
                    <a:pt x="13028" y="7386"/>
                  </a:lnTo>
                  <a:lnTo>
                    <a:pt x="13008" y="5393"/>
                  </a:lnTo>
                  <a:lnTo>
                    <a:pt x="11984" y="5357"/>
                  </a:lnTo>
                  <a:lnTo>
                    <a:pt x="10962" y="5321"/>
                  </a:lnTo>
                  <a:lnTo>
                    <a:pt x="10948" y="3357"/>
                  </a:lnTo>
                  <a:lnTo>
                    <a:pt x="10936" y="1394"/>
                  </a:lnTo>
                  <a:lnTo>
                    <a:pt x="7747" y="1360"/>
                  </a:lnTo>
                  <a:lnTo>
                    <a:pt x="4556" y="1326"/>
                  </a:lnTo>
                  <a:lnTo>
                    <a:pt x="4240" y="934"/>
                  </a:lnTo>
                  <a:cubicBezTo>
                    <a:pt x="3646" y="198"/>
                    <a:pt x="3228" y="2"/>
                    <a:pt x="2247" y="0"/>
                  </a:cubicBezTo>
                  <a:close/>
                </a:path>
              </a:pathLst>
            </a:custGeom>
            <a:ln w="12700" cap="flat">
              <a:noFill/>
              <a:miter lim="400000"/>
            </a:ln>
            <a:effectLst/>
          </p:spPr>
        </p:pic>
        <p:sp>
          <p:nvSpPr>
            <p:cNvPr id="354" name="Caption"/>
            <p:cNvSpPr txBox="1"/>
            <p:nvPr/>
          </p:nvSpPr>
          <p:spPr>
            <a:xfrm>
              <a:off x="0" y="4429032"/>
              <a:ext cx="7802696" cy="46136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t>An algorithm in Scratch</a:t>
              </a:r>
            </a:p>
          </p:txBody>
        </p:sp>
      </p:grpSp>
      <p:sp>
        <p:nvSpPr>
          <p:cNvPr id="356" name="Rectangle 8"/>
          <p:cNvSpPr/>
          <p:nvPr/>
        </p:nvSpPr>
        <p:spPr>
          <a:xfrm>
            <a:off x="85767" y="89999"/>
            <a:ext cx="24199968" cy="13536002"/>
          </a:xfrm>
          <a:prstGeom prst="rect">
            <a:avLst/>
          </a:prstGeom>
          <a:ln w="203200">
            <a:solidFill>
              <a:srgbClr val="C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 name="Image" descr="Image"/>
          <p:cNvPicPr>
            <a:picLocks noChangeAspect="1"/>
          </p:cNvPicPr>
          <p:nvPr/>
        </p:nvPicPr>
        <p:blipFill>
          <a:blip r:embed="rId3"/>
          <a:srcRect l="3461" t="5038" r="3171" b="3324"/>
          <a:stretch>
            <a:fillRect/>
          </a:stretch>
        </p:blipFill>
        <p:spPr>
          <a:xfrm>
            <a:off x="1801547" y="2330720"/>
            <a:ext cx="20655360" cy="9828905"/>
          </a:xfrm>
          <a:custGeom>
            <a:avLst/>
            <a:gdLst/>
            <a:ahLst/>
            <a:cxnLst>
              <a:cxn ang="0">
                <a:pos x="wd2" y="hd2"/>
              </a:cxn>
              <a:cxn ang="5400000">
                <a:pos x="wd2" y="hd2"/>
              </a:cxn>
              <a:cxn ang="10800000">
                <a:pos x="wd2" y="hd2"/>
              </a:cxn>
              <a:cxn ang="16200000">
                <a:pos x="wd2" y="hd2"/>
              </a:cxn>
            </a:cxnLst>
            <a:rect l="0" t="0" r="r" b="b"/>
            <a:pathLst>
              <a:path w="21600" h="21598" extrusionOk="0">
                <a:moveTo>
                  <a:pt x="6955" y="7"/>
                </a:moveTo>
                <a:cubicBezTo>
                  <a:pt x="6739" y="33"/>
                  <a:pt x="6541" y="138"/>
                  <a:pt x="6364" y="321"/>
                </a:cubicBezTo>
                <a:cubicBezTo>
                  <a:pt x="6070" y="624"/>
                  <a:pt x="6079" y="572"/>
                  <a:pt x="6090" y="1714"/>
                </a:cubicBezTo>
                <a:cubicBezTo>
                  <a:pt x="6103" y="3029"/>
                  <a:pt x="6104" y="8909"/>
                  <a:pt x="6091" y="10021"/>
                </a:cubicBezTo>
                <a:cubicBezTo>
                  <a:pt x="6084" y="10587"/>
                  <a:pt x="6091" y="10943"/>
                  <a:pt x="6110" y="11016"/>
                </a:cubicBezTo>
                <a:cubicBezTo>
                  <a:pt x="6138" y="11127"/>
                  <a:pt x="6161" y="11129"/>
                  <a:pt x="7282" y="11129"/>
                </a:cubicBezTo>
                <a:cubicBezTo>
                  <a:pt x="8239" y="11129"/>
                  <a:pt x="8430" y="11116"/>
                  <a:pt x="8457" y="11049"/>
                </a:cubicBezTo>
                <a:cubicBezTo>
                  <a:pt x="8479" y="10993"/>
                  <a:pt x="8486" y="10678"/>
                  <a:pt x="8483" y="10000"/>
                </a:cubicBezTo>
                <a:lnTo>
                  <a:pt x="8478" y="9030"/>
                </a:lnTo>
                <a:lnTo>
                  <a:pt x="12030" y="9015"/>
                </a:lnTo>
                <a:lnTo>
                  <a:pt x="15583" y="9001"/>
                </a:lnTo>
                <a:lnTo>
                  <a:pt x="15583" y="7994"/>
                </a:lnTo>
                <a:lnTo>
                  <a:pt x="15583" y="6987"/>
                </a:lnTo>
                <a:lnTo>
                  <a:pt x="13966" y="6973"/>
                </a:lnTo>
                <a:lnTo>
                  <a:pt x="12349" y="6957"/>
                </a:lnTo>
                <a:lnTo>
                  <a:pt x="12353" y="5973"/>
                </a:lnTo>
                <a:cubicBezTo>
                  <a:pt x="12355" y="5212"/>
                  <a:pt x="12348" y="4974"/>
                  <a:pt x="12320" y="4926"/>
                </a:cubicBezTo>
                <a:cubicBezTo>
                  <a:pt x="12301" y="4892"/>
                  <a:pt x="12183" y="4857"/>
                  <a:pt x="12059" y="4848"/>
                </a:cubicBezTo>
                <a:lnTo>
                  <a:pt x="11834" y="4830"/>
                </a:lnTo>
                <a:lnTo>
                  <a:pt x="11820" y="3823"/>
                </a:lnTo>
                <a:lnTo>
                  <a:pt x="11807" y="2816"/>
                </a:lnTo>
                <a:lnTo>
                  <a:pt x="11358" y="2788"/>
                </a:lnTo>
                <a:lnTo>
                  <a:pt x="10909" y="2760"/>
                </a:lnTo>
                <a:lnTo>
                  <a:pt x="10904" y="1752"/>
                </a:lnTo>
                <a:lnTo>
                  <a:pt x="10900" y="744"/>
                </a:lnTo>
                <a:lnTo>
                  <a:pt x="9506" y="730"/>
                </a:lnTo>
                <a:lnTo>
                  <a:pt x="8113" y="715"/>
                </a:lnTo>
                <a:lnTo>
                  <a:pt x="7947" y="491"/>
                </a:lnTo>
                <a:cubicBezTo>
                  <a:pt x="7727" y="193"/>
                  <a:pt x="7488" y="42"/>
                  <a:pt x="7177" y="7"/>
                </a:cubicBezTo>
                <a:cubicBezTo>
                  <a:pt x="7101" y="-2"/>
                  <a:pt x="7027" y="-2"/>
                  <a:pt x="6955" y="7"/>
                </a:cubicBezTo>
                <a:close/>
                <a:moveTo>
                  <a:pt x="973" y="16"/>
                </a:moveTo>
                <a:cubicBezTo>
                  <a:pt x="609" y="16"/>
                  <a:pt x="357" y="149"/>
                  <a:pt x="136" y="459"/>
                </a:cubicBezTo>
                <a:lnTo>
                  <a:pt x="13" y="631"/>
                </a:lnTo>
                <a:lnTo>
                  <a:pt x="6" y="10919"/>
                </a:lnTo>
                <a:lnTo>
                  <a:pt x="0" y="21206"/>
                </a:lnTo>
                <a:lnTo>
                  <a:pt x="117" y="21206"/>
                </a:lnTo>
                <a:cubicBezTo>
                  <a:pt x="212" y="21206"/>
                  <a:pt x="256" y="21244"/>
                  <a:pt x="346" y="21403"/>
                </a:cubicBezTo>
                <a:cubicBezTo>
                  <a:pt x="443" y="21573"/>
                  <a:pt x="477" y="21598"/>
                  <a:pt x="601" y="21598"/>
                </a:cubicBezTo>
                <a:cubicBezTo>
                  <a:pt x="725" y="21598"/>
                  <a:pt x="758" y="21574"/>
                  <a:pt x="843" y="21417"/>
                </a:cubicBezTo>
                <a:lnTo>
                  <a:pt x="942" y="21233"/>
                </a:lnTo>
                <a:lnTo>
                  <a:pt x="3253" y="21206"/>
                </a:lnTo>
                <a:lnTo>
                  <a:pt x="5563" y="21179"/>
                </a:lnTo>
                <a:lnTo>
                  <a:pt x="5570" y="20551"/>
                </a:lnTo>
                <a:cubicBezTo>
                  <a:pt x="5579" y="19804"/>
                  <a:pt x="5624" y="19869"/>
                  <a:pt x="5096" y="19849"/>
                </a:cubicBezTo>
                <a:lnTo>
                  <a:pt x="4736" y="19836"/>
                </a:lnTo>
                <a:lnTo>
                  <a:pt x="4736" y="18799"/>
                </a:lnTo>
                <a:lnTo>
                  <a:pt x="4736" y="17763"/>
                </a:lnTo>
                <a:lnTo>
                  <a:pt x="5149" y="17736"/>
                </a:lnTo>
                <a:lnTo>
                  <a:pt x="5563" y="17707"/>
                </a:lnTo>
                <a:lnTo>
                  <a:pt x="5570" y="16589"/>
                </a:lnTo>
                <a:cubicBezTo>
                  <a:pt x="5574" y="15974"/>
                  <a:pt x="5570" y="15432"/>
                  <a:pt x="5562" y="15385"/>
                </a:cubicBezTo>
                <a:cubicBezTo>
                  <a:pt x="5553" y="15338"/>
                  <a:pt x="5544" y="14846"/>
                  <a:pt x="5541" y="14292"/>
                </a:cubicBezTo>
                <a:lnTo>
                  <a:pt x="5536" y="13284"/>
                </a:lnTo>
                <a:lnTo>
                  <a:pt x="5296" y="13256"/>
                </a:lnTo>
                <a:lnTo>
                  <a:pt x="5056" y="13228"/>
                </a:lnTo>
                <a:lnTo>
                  <a:pt x="5049" y="12208"/>
                </a:lnTo>
                <a:cubicBezTo>
                  <a:pt x="5040" y="11026"/>
                  <a:pt x="5076" y="11139"/>
                  <a:pt x="4701" y="11115"/>
                </a:cubicBezTo>
                <a:lnTo>
                  <a:pt x="4479" y="11101"/>
                </a:lnTo>
                <a:lnTo>
                  <a:pt x="4479" y="10093"/>
                </a:lnTo>
                <a:lnTo>
                  <a:pt x="4479" y="9086"/>
                </a:lnTo>
                <a:lnTo>
                  <a:pt x="4634" y="9057"/>
                </a:lnTo>
                <a:cubicBezTo>
                  <a:pt x="4719" y="9041"/>
                  <a:pt x="4805" y="9008"/>
                  <a:pt x="4824" y="8982"/>
                </a:cubicBezTo>
                <a:cubicBezTo>
                  <a:pt x="4851" y="8946"/>
                  <a:pt x="4858" y="8709"/>
                  <a:pt x="4854" y="7947"/>
                </a:cubicBezTo>
                <a:lnTo>
                  <a:pt x="4849" y="6957"/>
                </a:lnTo>
                <a:lnTo>
                  <a:pt x="4979" y="6930"/>
                </a:lnTo>
                <a:lnTo>
                  <a:pt x="5109" y="6902"/>
                </a:lnTo>
                <a:lnTo>
                  <a:pt x="5117" y="5909"/>
                </a:lnTo>
                <a:cubicBezTo>
                  <a:pt x="5121" y="5362"/>
                  <a:pt x="5121" y="4909"/>
                  <a:pt x="5117" y="4902"/>
                </a:cubicBezTo>
                <a:cubicBezTo>
                  <a:pt x="5113" y="4896"/>
                  <a:pt x="4614" y="4877"/>
                  <a:pt x="4008" y="4861"/>
                </a:cubicBezTo>
                <a:lnTo>
                  <a:pt x="2906" y="4830"/>
                </a:lnTo>
                <a:lnTo>
                  <a:pt x="2905" y="3794"/>
                </a:lnTo>
                <a:lnTo>
                  <a:pt x="2903" y="2760"/>
                </a:lnTo>
                <a:lnTo>
                  <a:pt x="3938" y="2744"/>
                </a:lnTo>
                <a:cubicBezTo>
                  <a:pt x="4725" y="2733"/>
                  <a:pt x="4978" y="2713"/>
                  <a:pt x="4994" y="2660"/>
                </a:cubicBezTo>
                <a:cubicBezTo>
                  <a:pt x="5019" y="2579"/>
                  <a:pt x="5024" y="935"/>
                  <a:pt x="5000" y="805"/>
                </a:cubicBezTo>
                <a:cubicBezTo>
                  <a:pt x="4985" y="725"/>
                  <a:pt x="4827" y="716"/>
                  <a:pt x="3493" y="716"/>
                </a:cubicBezTo>
                <a:lnTo>
                  <a:pt x="2002" y="716"/>
                </a:lnTo>
                <a:lnTo>
                  <a:pt x="1836" y="490"/>
                </a:lnTo>
                <a:cubicBezTo>
                  <a:pt x="1576" y="137"/>
                  <a:pt x="1355" y="16"/>
                  <a:pt x="973" y="16"/>
                </a:cubicBezTo>
                <a:close/>
                <a:moveTo>
                  <a:pt x="17437" y="856"/>
                </a:moveTo>
                <a:cubicBezTo>
                  <a:pt x="17017" y="856"/>
                  <a:pt x="16816" y="958"/>
                  <a:pt x="16576" y="1295"/>
                </a:cubicBezTo>
                <a:lnTo>
                  <a:pt x="16450" y="1472"/>
                </a:lnTo>
                <a:lnTo>
                  <a:pt x="16442" y="2472"/>
                </a:lnTo>
                <a:cubicBezTo>
                  <a:pt x="16438" y="3124"/>
                  <a:pt x="16445" y="3498"/>
                  <a:pt x="16464" y="3545"/>
                </a:cubicBezTo>
                <a:cubicBezTo>
                  <a:pt x="16483" y="3593"/>
                  <a:pt x="16484" y="3629"/>
                  <a:pt x="16465" y="3653"/>
                </a:cubicBezTo>
                <a:cubicBezTo>
                  <a:pt x="16447" y="3677"/>
                  <a:pt x="16440" y="5947"/>
                  <a:pt x="16444" y="10586"/>
                </a:cubicBezTo>
                <a:lnTo>
                  <a:pt x="16450" y="17484"/>
                </a:lnTo>
                <a:lnTo>
                  <a:pt x="16586" y="17499"/>
                </a:lnTo>
                <a:cubicBezTo>
                  <a:pt x="16696" y="17513"/>
                  <a:pt x="16737" y="17548"/>
                  <a:pt x="16798" y="17682"/>
                </a:cubicBezTo>
                <a:cubicBezTo>
                  <a:pt x="16867" y="17832"/>
                  <a:pt x="16890" y="17847"/>
                  <a:pt x="17047" y="17847"/>
                </a:cubicBezTo>
                <a:cubicBezTo>
                  <a:pt x="17200" y="17847"/>
                  <a:pt x="17230" y="17829"/>
                  <a:pt x="17297" y="17693"/>
                </a:cubicBezTo>
                <a:lnTo>
                  <a:pt x="17374" y="17539"/>
                </a:lnTo>
                <a:lnTo>
                  <a:pt x="18620" y="17511"/>
                </a:lnTo>
                <a:lnTo>
                  <a:pt x="19865" y="17484"/>
                </a:lnTo>
                <a:lnTo>
                  <a:pt x="19873" y="16501"/>
                </a:lnTo>
                <a:lnTo>
                  <a:pt x="19880" y="15518"/>
                </a:lnTo>
                <a:lnTo>
                  <a:pt x="19810" y="15466"/>
                </a:lnTo>
                <a:lnTo>
                  <a:pt x="19741" y="15412"/>
                </a:lnTo>
                <a:lnTo>
                  <a:pt x="19741" y="14740"/>
                </a:lnTo>
                <a:lnTo>
                  <a:pt x="19742" y="14068"/>
                </a:lnTo>
                <a:lnTo>
                  <a:pt x="20017" y="14040"/>
                </a:lnTo>
                <a:lnTo>
                  <a:pt x="20292" y="14012"/>
                </a:lnTo>
                <a:lnTo>
                  <a:pt x="20306" y="13005"/>
                </a:lnTo>
                <a:lnTo>
                  <a:pt x="20319" y="11997"/>
                </a:lnTo>
                <a:lnTo>
                  <a:pt x="20386" y="11982"/>
                </a:lnTo>
                <a:cubicBezTo>
                  <a:pt x="20422" y="11974"/>
                  <a:pt x="20492" y="11953"/>
                  <a:pt x="20540" y="11936"/>
                </a:cubicBezTo>
                <a:lnTo>
                  <a:pt x="20627" y="11907"/>
                </a:lnTo>
                <a:lnTo>
                  <a:pt x="20620" y="10916"/>
                </a:lnTo>
                <a:lnTo>
                  <a:pt x="20613" y="9926"/>
                </a:lnTo>
                <a:lnTo>
                  <a:pt x="20178" y="9898"/>
                </a:lnTo>
                <a:lnTo>
                  <a:pt x="19743" y="9869"/>
                </a:lnTo>
                <a:lnTo>
                  <a:pt x="19743" y="8834"/>
                </a:lnTo>
                <a:lnTo>
                  <a:pt x="19743" y="7798"/>
                </a:lnTo>
                <a:lnTo>
                  <a:pt x="20671" y="7770"/>
                </a:lnTo>
                <a:lnTo>
                  <a:pt x="21600" y="7742"/>
                </a:lnTo>
                <a:lnTo>
                  <a:pt x="21600" y="6735"/>
                </a:lnTo>
                <a:lnTo>
                  <a:pt x="21600" y="5727"/>
                </a:lnTo>
                <a:lnTo>
                  <a:pt x="21524" y="5699"/>
                </a:lnTo>
                <a:lnTo>
                  <a:pt x="21449" y="5671"/>
                </a:lnTo>
                <a:lnTo>
                  <a:pt x="21444" y="4663"/>
                </a:lnTo>
                <a:lnTo>
                  <a:pt x="21440" y="3655"/>
                </a:lnTo>
                <a:lnTo>
                  <a:pt x="21240" y="3628"/>
                </a:lnTo>
                <a:lnTo>
                  <a:pt x="21039" y="3599"/>
                </a:lnTo>
                <a:lnTo>
                  <a:pt x="21032" y="2594"/>
                </a:lnTo>
                <a:cubicBezTo>
                  <a:pt x="21027" y="1876"/>
                  <a:pt x="21015" y="1575"/>
                  <a:pt x="20992" y="1544"/>
                </a:cubicBezTo>
                <a:cubicBezTo>
                  <a:pt x="20974" y="1520"/>
                  <a:pt x="20391" y="1501"/>
                  <a:pt x="19696" y="1501"/>
                </a:cubicBezTo>
                <a:lnTo>
                  <a:pt x="18433" y="1500"/>
                </a:lnTo>
                <a:lnTo>
                  <a:pt x="18282" y="1304"/>
                </a:lnTo>
                <a:cubicBezTo>
                  <a:pt x="17992" y="929"/>
                  <a:pt x="17855" y="857"/>
                  <a:pt x="17437" y="856"/>
                </a:cubicBezTo>
                <a:close/>
              </a:path>
            </a:pathLst>
          </a:custGeom>
          <a:ln w="12700">
            <a:miter lim="400000"/>
          </a:ln>
        </p:spPr>
      </p:pic>
      <p:sp>
        <p:nvSpPr>
          <p:cNvPr id="361" name="Rectangle"/>
          <p:cNvSpPr/>
          <p:nvPr/>
        </p:nvSpPr>
        <p:spPr>
          <a:xfrm>
            <a:off x="1452015" y="2110487"/>
            <a:ext cx="5902630" cy="10181256"/>
          </a:xfrm>
          <a:prstGeom prst="rect">
            <a:avLst/>
          </a:prstGeom>
          <a:ln w="50800">
            <a:solidFill>
              <a:srgbClr val="EE230C"/>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62" name="Rectangle"/>
          <p:cNvSpPr/>
          <p:nvPr/>
        </p:nvSpPr>
        <p:spPr>
          <a:xfrm>
            <a:off x="7515756" y="2128268"/>
            <a:ext cx="9401258" cy="5479954"/>
          </a:xfrm>
          <a:prstGeom prst="rect">
            <a:avLst/>
          </a:prstGeom>
          <a:ln w="50800">
            <a:solidFill>
              <a:srgbClr val="EE230C"/>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63" name="Rectangle"/>
          <p:cNvSpPr/>
          <p:nvPr/>
        </p:nvSpPr>
        <p:spPr>
          <a:xfrm>
            <a:off x="17246985" y="2062539"/>
            <a:ext cx="5519713" cy="8621025"/>
          </a:xfrm>
          <a:prstGeom prst="rect">
            <a:avLst/>
          </a:prstGeom>
          <a:ln w="50800">
            <a:solidFill>
              <a:srgbClr val="EE230C"/>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64" name="Line"/>
          <p:cNvSpPr/>
          <p:nvPr/>
        </p:nvSpPr>
        <p:spPr>
          <a:xfrm flipH="1" flipV="1">
            <a:off x="7354644" y="10023567"/>
            <a:ext cx="1842656" cy="1102206"/>
          </a:xfrm>
          <a:prstGeom prst="line">
            <a:avLst/>
          </a:prstGeom>
          <a:ln w="152400">
            <a:solidFill>
              <a:srgbClr val="000000"/>
            </a:solidFill>
            <a:miter lim="400000"/>
            <a:tailEnd type="triangle"/>
          </a:ln>
        </p:spPr>
        <p:txBody>
          <a:bodyPr lIns="45718" tIns="45718" rIns="45718" bIns="45718"/>
          <a:lstStyle/>
          <a:p>
            <a:endParaRPr/>
          </a:p>
        </p:txBody>
      </p:sp>
      <p:sp>
        <p:nvSpPr>
          <p:cNvPr id="365" name="An algorithm"/>
          <p:cNvSpPr txBox="1">
            <a:spLocks noGrp="1"/>
          </p:cNvSpPr>
          <p:nvPr>
            <p:ph type="title" idx="4294967295"/>
          </p:nvPr>
        </p:nvSpPr>
        <p:spPr>
          <a:xfrm>
            <a:off x="7579461" y="11054378"/>
            <a:ext cx="4083050" cy="895350"/>
          </a:xfrm>
          <a:prstGeom prst="rect">
            <a:avLst/>
          </a:prstGeom>
        </p:spPr>
        <p:txBody>
          <a:bodyPr/>
          <a:lstStyle>
            <a:lvl1pPr>
              <a:lnSpc>
                <a:spcPct val="120000"/>
              </a:lnSpc>
              <a:spcBef>
                <a:spcPts val="1600"/>
              </a:spcBef>
              <a:defRPr sz="4600" b="0" spc="0"/>
            </a:lvl1pPr>
          </a:lstStyle>
          <a:p>
            <a:r>
              <a:rPr dirty="0"/>
              <a:t>An algorithm</a:t>
            </a:r>
          </a:p>
        </p:txBody>
      </p:sp>
      <p:sp>
        <p:nvSpPr>
          <p:cNvPr id="366" name="Line"/>
          <p:cNvSpPr/>
          <p:nvPr/>
        </p:nvSpPr>
        <p:spPr>
          <a:xfrm flipH="1" flipV="1">
            <a:off x="12075730" y="7624744"/>
            <a:ext cx="43990" cy="1137124"/>
          </a:xfrm>
          <a:prstGeom prst="line">
            <a:avLst/>
          </a:prstGeom>
          <a:ln w="152400">
            <a:solidFill>
              <a:srgbClr val="000000"/>
            </a:solidFill>
            <a:miter lim="400000"/>
            <a:tailEnd type="triangle"/>
          </a:ln>
        </p:spPr>
        <p:txBody>
          <a:bodyPr lIns="45718" tIns="45718" rIns="45718" bIns="45718"/>
          <a:lstStyle/>
          <a:p>
            <a:endParaRPr/>
          </a:p>
        </p:txBody>
      </p:sp>
      <p:sp>
        <p:nvSpPr>
          <p:cNvPr id="367" name="Another algorithm"/>
          <p:cNvSpPr txBox="1"/>
          <p:nvPr/>
        </p:nvSpPr>
        <p:spPr>
          <a:xfrm>
            <a:off x="10313275" y="8887784"/>
            <a:ext cx="4082674" cy="8960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1828754">
              <a:lnSpc>
                <a:spcPct val="120000"/>
              </a:lnSpc>
              <a:spcBef>
                <a:spcPts val="1200"/>
              </a:spcBef>
              <a:defRPr sz="3900">
                <a:solidFill>
                  <a:srgbClr val="000000"/>
                </a:solidFill>
              </a:defRPr>
            </a:lvl1pPr>
          </a:lstStyle>
          <a:p>
            <a:r>
              <a:t>Another algorithm</a:t>
            </a:r>
          </a:p>
        </p:txBody>
      </p:sp>
      <p:sp>
        <p:nvSpPr>
          <p:cNvPr id="368" name="Line"/>
          <p:cNvSpPr/>
          <p:nvPr/>
        </p:nvSpPr>
        <p:spPr>
          <a:xfrm flipV="1">
            <a:off x="19163404" y="10916745"/>
            <a:ext cx="564554" cy="736716"/>
          </a:xfrm>
          <a:prstGeom prst="line">
            <a:avLst/>
          </a:prstGeom>
          <a:ln w="152400">
            <a:solidFill>
              <a:srgbClr val="000000"/>
            </a:solidFill>
            <a:miter lim="400000"/>
            <a:tailEnd type="triangle"/>
          </a:ln>
        </p:spPr>
        <p:txBody>
          <a:bodyPr lIns="45718" tIns="45718" rIns="45718" bIns="45718"/>
          <a:lstStyle/>
          <a:p>
            <a:endParaRPr/>
          </a:p>
        </p:txBody>
      </p:sp>
      <p:sp>
        <p:nvSpPr>
          <p:cNvPr id="369" name="And another one!"/>
          <p:cNvSpPr txBox="1"/>
          <p:nvPr/>
        </p:nvSpPr>
        <p:spPr>
          <a:xfrm>
            <a:off x="15080729" y="11441826"/>
            <a:ext cx="4082675" cy="8960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1901904">
              <a:lnSpc>
                <a:spcPct val="120000"/>
              </a:lnSpc>
              <a:spcBef>
                <a:spcPts val="1200"/>
              </a:spcBef>
              <a:defRPr sz="4000">
                <a:solidFill>
                  <a:srgbClr val="000000"/>
                </a:solidFill>
              </a:defRPr>
            </a:lvl1pPr>
          </a:lstStyle>
          <a:p>
            <a:r>
              <a:rPr dirty="0"/>
              <a:t>And another one!</a:t>
            </a:r>
          </a:p>
        </p:txBody>
      </p:sp>
      <p:sp>
        <p:nvSpPr>
          <p:cNvPr id="370" name="A computer program is made from more than one algorithm"/>
          <p:cNvSpPr txBox="1"/>
          <p:nvPr/>
        </p:nvSpPr>
        <p:spPr>
          <a:xfrm>
            <a:off x="692468" y="466389"/>
            <a:ext cx="22999064" cy="10070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pPr defTabSz="2194505">
              <a:lnSpc>
                <a:spcPct val="108000"/>
              </a:lnSpc>
              <a:spcBef>
                <a:spcPts val="1400"/>
              </a:spcBef>
              <a:defRPr sz="5800">
                <a:solidFill>
                  <a:srgbClr val="000000"/>
                </a:solidFill>
              </a:defRPr>
            </a:pPr>
            <a:r>
              <a:t>A computer program is made from </a:t>
            </a:r>
            <a:r>
              <a:rPr b="1"/>
              <a:t>more than one algorithm</a:t>
            </a:r>
          </a:p>
        </p:txBody>
      </p:sp>
      <p:sp>
        <p:nvSpPr>
          <p:cNvPr id="371" name="Rectangle 13"/>
          <p:cNvSpPr/>
          <p:nvPr/>
        </p:nvSpPr>
        <p:spPr>
          <a:xfrm>
            <a:off x="85767" y="89999"/>
            <a:ext cx="24199968" cy="13536002"/>
          </a:xfrm>
          <a:prstGeom prst="rect">
            <a:avLst/>
          </a:prstGeom>
          <a:ln w="203200">
            <a:solidFill>
              <a:srgbClr val="C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Exploring Scratch"/>
          <p:cNvSpPr txBox="1">
            <a:spLocks noGrp="1"/>
          </p:cNvSpPr>
          <p:nvPr>
            <p:ph type="title"/>
          </p:nvPr>
        </p:nvSpPr>
        <p:spPr>
          <a:prstGeom prst="rect">
            <a:avLst/>
          </a:prstGeom>
        </p:spPr>
        <p:txBody>
          <a:bodyPr/>
          <a:lstStyle>
            <a:lvl1pPr>
              <a:defRPr spc="-200"/>
            </a:lvl1pPr>
          </a:lstStyle>
          <a:p>
            <a:r>
              <a:t>Exploring Scratch</a:t>
            </a:r>
          </a:p>
        </p:txBody>
      </p:sp>
      <p:sp>
        <p:nvSpPr>
          <p:cNvPr id="376" name="Watch this video clip, which introduces you to the basic layout of Scratch: https://youtu.be/uBUU4j9gsFA…"/>
          <p:cNvSpPr txBox="1">
            <a:spLocks noGrp="1"/>
          </p:cNvSpPr>
          <p:nvPr>
            <p:ph type="body" idx="1"/>
          </p:nvPr>
        </p:nvSpPr>
        <p:spPr>
          <a:xfrm>
            <a:off x="1308410" y="2892909"/>
            <a:ext cx="11184575" cy="7930182"/>
          </a:xfrm>
          <a:prstGeom prst="rect">
            <a:avLst/>
          </a:prstGeom>
        </p:spPr>
        <p:txBody>
          <a:bodyPr/>
          <a:lstStyle/>
          <a:p>
            <a:r>
              <a:t>Watch this video clip, which introduces you to the basic layout of Scratch: </a:t>
            </a:r>
            <a:r>
              <a:rPr u="sng">
                <a:solidFill>
                  <a:srgbClr val="0000FF"/>
                </a:solidFill>
                <a:uFill>
                  <a:solidFill>
                    <a:srgbClr val="0000FF"/>
                  </a:solidFill>
                </a:uFill>
                <a:hlinkClick r:id="rId3"/>
              </a:rPr>
              <a:t>https://youtu.be/uBUU4j9gsFA</a:t>
            </a:r>
          </a:p>
          <a:p>
            <a:r>
              <a:t>Don’t click onto anything in your Scratch project yet!</a:t>
            </a:r>
          </a:p>
          <a:p>
            <a:r>
              <a:t>Make sure that you don’t drag items around, or place any new objects into your project!</a:t>
            </a:r>
          </a:p>
        </p:txBody>
      </p:sp>
      <p:sp>
        <p:nvSpPr>
          <p:cNvPr id="37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18</a:t>
            </a:fld>
            <a:endParaRPr/>
          </a:p>
        </p:txBody>
      </p:sp>
      <p:grpSp>
        <p:nvGrpSpPr>
          <p:cNvPr id="380" name="Watch"/>
          <p:cNvGrpSpPr/>
          <p:nvPr/>
        </p:nvGrpSpPr>
        <p:grpSpPr>
          <a:xfrm>
            <a:off x="19089918" y="976970"/>
            <a:ext cx="4202117" cy="2469578"/>
            <a:chOff x="0" y="0"/>
            <a:chExt cx="4202115" cy="2469577"/>
          </a:xfrm>
        </p:grpSpPr>
        <p:sp>
          <p:nvSpPr>
            <p:cNvPr id="378" name="Quote Bubble"/>
            <p:cNvSpPr/>
            <p:nvPr/>
          </p:nvSpPr>
          <p:spPr>
            <a:xfrm>
              <a:off x="0" y="0"/>
              <a:ext cx="4202116" cy="2469578"/>
            </a:xfrm>
            <a:prstGeom prst="wedgeEllipseCallout">
              <a:avLst>
                <a:gd name="adj1" fmla="val -49385"/>
                <a:gd name="adj2" fmla="val 66754"/>
              </a:avLst>
            </a:prstGeom>
            <a:solidFill>
              <a:srgbClr val="00247D"/>
            </a:solidFill>
            <a:ln w="12700" cap="flat">
              <a:noFill/>
              <a:miter lim="400000"/>
            </a:ln>
            <a:effectLst/>
          </p:spPr>
          <p:txBody>
            <a:bodyPr wrap="square" lIns="50800" tIns="50800" rIns="50800" bIns="50800" numCol="1" anchor="ctr">
              <a:noAutofit/>
            </a:bodyPr>
            <a:lstStyle/>
            <a:p>
              <a:pPr defTabSz="825500">
                <a:defRPr sz="5000">
                  <a:solidFill>
                    <a:srgbClr val="FFFFFF"/>
                  </a:solidFill>
                  <a:latin typeface="Helvetica Neue Medium"/>
                  <a:ea typeface="Helvetica Neue Medium"/>
                  <a:cs typeface="Helvetica Neue Medium"/>
                  <a:sym typeface="Helvetica Neue Medium"/>
                </a:defRPr>
              </a:pPr>
              <a:endParaRPr/>
            </a:p>
          </p:txBody>
        </p:sp>
        <p:sp>
          <p:nvSpPr>
            <p:cNvPr id="379" name="Watch"/>
            <p:cNvSpPr txBox="1"/>
            <p:nvPr/>
          </p:nvSpPr>
          <p:spPr>
            <a:xfrm>
              <a:off x="615385" y="805848"/>
              <a:ext cx="2971346" cy="85788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825500">
                <a:defRPr sz="5000">
                  <a:solidFill>
                    <a:srgbClr val="FFFFFF"/>
                  </a:solidFill>
                  <a:latin typeface="Helvetica Neue Medium"/>
                  <a:ea typeface="Helvetica Neue Medium"/>
                  <a:cs typeface="Helvetica Neue Medium"/>
                  <a:sym typeface="Helvetica Neue Medium"/>
                </a:defRPr>
              </a:lvl1pPr>
            </a:lstStyle>
            <a:p>
              <a:r>
                <a:t>Watch</a:t>
              </a:r>
            </a:p>
          </p:txBody>
        </p:sp>
      </p:grpSp>
      <p:pic>
        <p:nvPicPr>
          <p:cNvPr id="381" name="Image" descr="Image"/>
          <p:cNvPicPr>
            <a:picLocks noChangeAspect="1"/>
          </p:cNvPicPr>
          <p:nvPr/>
        </p:nvPicPr>
        <p:blipFill>
          <a:blip r:embed="rId4"/>
          <a:stretch>
            <a:fillRect/>
          </a:stretch>
        </p:blipFill>
        <p:spPr>
          <a:xfrm>
            <a:off x="13371464" y="5011942"/>
            <a:ext cx="10491519" cy="5338750"/>
          </a:xfrm>
          <a:prstGeom prst="rect">
            <a:avLst/>
          </a:prstGeom>
          <a:ln w="25400">
            <a:solidFill>
              <a:srgbClr val="000000"/>
            </a:solidFill>
            <a:miter lim="400000"/>
          </a:ln>
        </p:spPr>
      </p:pic>
      <p:sp>
        <p:nvSpPr>
          <p:cNvPr id="382" name="Rectangle 6"/>
          <p:cNvSpPr/>
          <p:nvPr/>
        </p:nvSpPr>
        <p:spPr>
          <a:xfrm>
            <a:off x="85767" y="89999"/>
            <a:ext cx="24199968" cy="13536002"/>
          </a:xfrm>
          <a:prstGeom prst="rect">
            <a:avLst/>
          </a:prstGeom>
          <a:ln w="203200">
            <a:solidFill>
              <a:srgbClr val="C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Let’s get started!"/>
          <p:cNvSpPr txBox="1">
            <a:spLocks noGrp="1"/>
          </p:cNvSpPr>
          <p:nvPr>
            <p:ph type="title"/>
          </p:nvPr>
        </p:nvSpPr>
        <p:spPr>
          <a:xfrm>
            <a:off x="1015998" y="993756"/>
            <a:ext cx="12974323" cy="1433164"/>
          </a:xfrm>
          <a:prstGeom prst="rect">
            <a:avLst/>
          </a:prstGeom>
        </p:spPr>
        <p:txBody>
          <a:bodyPr/>
          <a:lstStyle>
            <a:lvl1pPr>
              <a:defRPr spc="-200"/>
            </a:lvl1pPr>
          </a:lstStyle>
          <a:p>
            <a:r>
              <a:t>Correcting mistakes</a:t>
            </a:r>
          </a:p>
        </p:txBody>
      </p:sp>
      <p:sp>
        <p:nvSpPr>
          <p:cNvPr id="387" name="Log into your Scratch accounts with your username and password…"/>
          <p:cNvSpPr txBox="1">
            <a:spLocks noGrp="1"/>
          </p:cNvSpPr>
          <p:nvPr>
            <p:ph type="body" idx="1"/>
          </p:nvPr>
        </p:nvSpPr>
        <p:spPr>
          <a:xfrm>
            <a:off x="571308" y="2708900"/>
            <a:ext cx="16002194" cy="7930186"/>
          </a:xfrm>
          <a:prstGeom prst="rect">
            <a:avLst/>
          </a:prstGeom>
        </p:spPr>
        <p:txBody>
          <a:bodyPr/>
          <a:lstStyle/>
          <a:p>
            <a:pPr marL="339090" indent="-339090" defTabSz="734694">
              <a:spcBef>
                <a:spcPts val="1400"/>
              </a:spcBef>
              <a:defRPr sz="4600"/>
            </a:pPr>
            <a:r>
              <a:t>If you make a mistake when using Scratch – e.g. by deleting pieces of code accidentally - and are using a device with a keyboard, you can ‘</a:t>
            </a:r>
            <a:r>
              <a:rPr b="1"/>
              <a:t>undo’ </a:t>
            </a:r>
            <a:r>
              <a:t>that mistake by pressing the </a:t>
            </a:r>
            <a:r>
              <a:rPr b="1"/>
              <a:t>Ctrl </a:t>
            </a:r>
            <a:r>
              <a:t>key (to the left of the space bar) and the </a:t>
            </a:r>
            <a:r>
              <a:rPr b="1"/>
              <a:t>Z </a:t>
            </a:r>
            <a:r>
              <a:t>key together. There is a limit to how many steps back you can take though, so do this as soon as you realise your mistake.</a:t>
            </a:r>
          </a:p>
          <a:p>
            <a:pPr marL="339090" indent="-339090" defTabSz="734694">
              <a:spcBef>
                <a:spcPts val="1400"/>
              </a:spcBef>
              <a:defRPr sz="4600"/>
            </a:pPr>
            <a:r>
              <a:t>If you accidentally delete a sprite, go to </a:t>
            </a:r>
            <a:r>
              <a:rPr b="1"/>
              <a:t>‘Edit’</a:t>
            </a:r>
            <a:r>
              <a:t> at the top of the screen and click ‘</a:t>
            </a:r>
            <a:r>
              <a:rPr b="1"/>
              <a:t>Restore sprite’</a:t>
            </a:r>
            <a:r>
              <a:t>.</a:t>
            </a:r>
          </a:p>
        </p:txBody>
      </p:sp>
      <p:sp>
        <p:nvSpPr>
          <p:cNvPr id="38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19</a:t>
            </a:fld>
            <a:endParaRPr/>
          </a:p>
        </p:txBody>
      </p:sp>
      <p:grpSp>
        <p:nvGrpSpPr>
          <p:cNvPr id="391" name="Learn"/>
          <p:cNvGrpSpPr/>
          <p:nvPr/>
        </p:nvGrpSpPr>
        <p:grpSpPr>
          <a:xfrm>
            <a:off x="18213246" y="711775"/>
            <a:ext cx="5129744" cy="3185661"/>
            <a:chOff x="0" y="0"/>
            <a:chExt cx="5129743" cy="3185660"/>
          </a:xfrm>
        </p:grpSpPr>
        <p:sp>
          <p:nvSpPr>
            <p:cNvPr id="389" name="Quote Bubble"/>
            <p:cNvSpPr/>
            <p:nvPr/>
          </p:nvSpPr>
          <p:spPr>
            <a:xfrm>
              <a:off x="0" y="0"/>
              <a:ext cx="5129744" cy="3185661"/>
            </a:xfrm>
            <a:prstGeom prst="wedgeEllipseCallout">
              <a:avLst>
                <a:gd name="adj1" fmla="val -49385"/>
                <a:gd name="adj2" fmla="val 65855"/>
              </a:avLst>
            </a:prstGeom>
            <a:solidFill>
              <a:srgbClr val="00247D"/>
            </a:solidFill>
            <a:ln w="12700" cap="flat">
              <a:noFill/>
              <a:miter lim="400000"/>
            </a:ln>
            <a:effectLst/>
          </p:spPr>
          <p:txBody>
            <a:bodyPr wrap="square" lIns="50800" tIns="50800" rIns="50800" bIns="50800" numCol="1" anchor="ctr">
              <a:noAutofit/>
            </a:bodyPr>
            <a:lstStyle/>
            <a:p>
              <a:pPr defTabSz="825500">
                <a:defRPr sz="5000">
                  <a:solidFill>
                    <a:srgbClr val="FFFFFF"/>
                  </a:solidFill>
                  <a:latin typeface="Helvetica Neue Medium"/>
                  <a:ea typeface="Helvetica Neue Medium"/>
                  <a:cs typeface="Helvetica Neue Medium"/>
                  <a:sym typeface="Helvetica Neue Medium"/>
                </a:defRPr>
              </a:pPr>
              <a:endParaRPr/>
            </a:p>
          </p:txBody>
        </p:sp>
        <p:sp>
          <p:nvSpPr>
            <p:cNvPr id="390" name="Learn"/>
            <p:cNvSpPr txBox="1"/>
            <p:nvPr/>
          </p:nvSpPr>
          <p:spPr>
            <a:xfrm>
              <a:off x="751232" y="1163890"/>
              <a:ext cx="3627279" cy="8578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825500">
                <a:defRPr sz="5000">
                  <a:solidFill>
                    <a:srgbClr val="FFFFFF"/>
                  </a:solidFill>
                  <a:latin typeface="Helvetica Neue Medium"/>
                  <a:ea typeface="Helvetica Neue Medium"/>
                  <a:cs typeface="Helvetica Neue Medium"/>
                  <a:sym typeface="Helvetica Neue Medium"/>
                </a:defRPr>
              </a:lvl1pPr>
            </a:lstStyle>
            <a:p>
              <a:r>
                <a:t>Learn</a:t>
              </a:r>
            </a:p>
          </p:txBody>
        </p:sp>
      </p:grpSp>
      <p:sp>
        <p:nvSpPr>
          <p:cNvPr id="392" name="Rectangle 7"/>
          <p:cNvSpPr/>
          <p:nvPr/>
        </p:nvSpPr>
        <p:spPr>
          <a:xfrm>
            <a:off x="85767" y="89999"/>
            <a:ext cx="24199968" cy="13536002"/>
          </a:xfrm>
          <a:prstGeom prst="rect">
            <a:avLst/>
          </a:prstGeom>
          <a:ln w="203200">
            <a:solidFill>
              <a:srgbClr val="C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393" name="Picture 3" descr="Picture 3"/>
          <p:cNvPicPr>
            <a:picLocks noChangeAspect="1"/>
          </p:cNvPicPr>
          <p:nvPr/>
        </p:nvPicPr>
        <p:blipFill>
          <a:blip r:embed="rId3"/>
          <a:stretch>
            <a:fillRect/>
          </a:stretch>
        </p:blipFill>
        <p:spPr>
          <a:xfrm>
            <a:off x="18698787" y="6652761"/>
            <a:ext cx="4584866" cy="2870201"/>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ession 1: Getting started!"/>
          <p:cNvSpPr txBox="1">
            <a:spLocks noGrp="1"/>
          </p:cNvSpPr>
          <p:nvPr>
            <p:ph type="title"/>
          </p:nvPr>
        </p:nvSpPr>
        <p:spPr>
          <a:xfrm>
            <a:off x="393748" y="869288"/>
            <a:ext cx="17779952" cy="10187997"/>
          </a:xfrm>
          <a:prstGeom prst="rect">
            <a:avLst/>
          </a:prstGeom>
        </p:spPr>
        <p:txBody>
          <a:bodyPr/>
          <a:lstStyle/>
          <a:p>
            <a:pPr>
              <a:lnSpc>
                <a:spcPct val="100000"/>
              </a:lnSpc>
              <a:defRPr sz="6000" spc="-200">
                <a:solidFill>
                  <a:schemeClr val="accent5"/>
                </a:solidFill>
              </a:defRPr>
            </a:pPr>
            <a:r>
              <a:t>S</a:t>
            </a:r>
            <a:r>
              <a:rPr>
                <a:solidFill>
                  <a:srgbClr val="000000"/>
                </a:solidFill>
              </a:rPr>
              <a:t>cience, </a:t>
            </a:r>
            <a:r>
              <a:t>T</a:t>
            </a:r>
            <a:r>
              <a:rPr>
                <a:solidFill>
                  <a:srgbClr val="000000"/>
                </a:solidFill>
              </a:rPr>
              <a:t>echnology, </a:t>
            </a:r>
            <a:r>
              <a:t>E</a:t>
            </a:r>
            <a:r>
              <a:rPr>
                <a:solidFill>
                  <a:srgbClr val="000000"/>
                </a:solidFill>
              </a:rPr>
              <a:t>ngineering and </a:t>
            </a:r>
            <a:r>
              <a:t>M</a:t>
            </a:r>
            <a:r>
              <a:rPr>
                <a:solidFill>
                  <a:srgbClr val="000000"/>
                </a:solidFill>
              </a:rPr>
              <a:t>ath (STEM) are key subjects that support research and help solve problems on Earth and in Outer Space. </a:t>
            </a:r>
            <a:br>
              <a:rPr>
                <a:solidFill>
                  <a:srgbClr val="000000"/>
                </a:solidFill>
              </a:rPr>
            </a:br>
            <a:br>
              <a:rPr>
                <a:solidFill>
                  <a:srgbClr val="000000"/>
                </a:solidFill>
              </a:rPr>
            </a:br>
            <a:r>
              <a:rPr>
                <a:solidFill>
                  <a:srgbClr val="000000"/>
                </a:solidFill>
              </a:rPr>
              <a:t>In this project, you will learn how to apply</a:t>
            </a:r>
            <a:br>
              <a:rPr>
                <a:solidFill>
                  <a:srgbClr val="000000"/>
                </a:solidFill>
              </a:rPr>
            </a:br>
            <a:r>
              <a:t>computer science </a:t>
            </a:r>
            <a:r>
              <a:rPr>
                <a:solidFill>
                  <a:srgbClr val="000000"/>
                </a:solidFill>
              </a:rPr>
              <a:t>to creating your own video game, while also learning about the Solar System and space travel.  </a:t>
            </a:r>
            <a:br>
              <a:rPr>
                <a:solidFill>
                  <a:srgbClr val="000000"/>
                </a:solidFill>
              </a:rPr>
            </a:br>
            <a:br>
              <a:rPr>
                <a:solidFill>
                  <a:srgbClr val="000000"/>
                </a:solidFill>
              </a:rPr>
            </a:br>
            <a:r>
              <a:rPr>
                <a:solidFill>
                  <a:srgbClr val="000000"/>
                </a:solidFill>
              </a:rPr>
              <a:t>Have fun! </a:t>
            </a:r>
          </a:p>
        </p:txBody>
      </p:sp>
      <p:sp>
        <p:nvSpPr>
          <p:cNvPr id="226" name="Slide Number"/>
          <p:cNvSpPr txBox="1">
            <a:spLocks noGrp="1"/>
          </p:cNvSpPr>
          <p:nvPr>
            <p:ph type="sldNum" sz="quarter" idx="2"/>
          </p:nvPr>
        </p:nvSpPr>
        <p:spPr>
          <a:xfrm>
            <a:off x="12065050" y="13085232"/>
            <a:ext cx="241402" cy="3746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a:t>
            </a:fld>
            <a:endParaRPr/>
          </a:p>
        </p:txBody>
      </p:sp>
      <p:pic>
        <p:nvPicPr>
          <p:cNvPr id="227" name="hyett_education.png" descr="hyett_education.png"/>
          <p:cNvPicPr>
            <a:picLocks noChangeAspect="1"/>
          </p:cNvPicPr>
          <p:nvPr/>
        </p:nvPicPr>
        <p:blipFill>
          <a:blip r:embed="rId2"/>
          <a:stretch>
            <a:fillRect/>
          </a:stretch>
        </p:blipFill>
        <p:spPr>
          <a:xfrm>
            <a:off x="20219869" y="6306492"/>
            <a:ext cx="2637482" cy="2637484"/>
          </a:xfrm>
          <a:prstGeom prst="rect">
            <a:avLst/>
          </a:prstGeom>
          <a:ln w="12700">
            <a:miter lim="400000"/>
          </a:ln>
        </p:spPr>
      </p:pic>
      <p:pic>
        <p:nvPicPr>
          <p:cNvPr id="228" name="RAF.png" descr="RAF.png"/>
          <p:cNvPicPr>
            <a:picLocks noChangeAspect="1"/>
          </p:cNvPicPr>
          <p:nvPr/>
        </p:nvPicPr>
        <p:blipFill>
          <a:blip r:embed="rId3"/>
          <a:stretch>
            <a:fillRect/>
          </a:stretch>
        </p:blipFill>
        <p:spPr>
          <a:xfrm>
            <a:off x="18562618" y="1491109"/>
            <a:ext cx="5080453" cy="2231101"/>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What are the names of the planets in our Solar System?…"/>
          <p:cNvSpPr txBox="1">
            <a:spLocks noGrp="1"/>
          </p:cNvSpPr>
          <p:nvPr>
            <p:ph type="body" sz="half" idx="1"/>
          </p:nvPr>
        </p:nvSpPr>
        <p:spPr>
          <a:xfrm>
            <a:off x="1206500" y="6100221"/>
            <a:ext cx="21971000" cy="3874315"/>
          </a:xfrm>
          <a:prstGeom prst="rect">
            <a:avLst/>
          </a:prstGeom>
        </p:spPr>
        <p:txBody>
          <a:bodyPr/>
          <a:lstStyle/>
          <a:p>
            <a:pPr defTabSz="1267935">
              <a:defRPr sz="6000" spc="-200"/>
            </a:pPr>
            <a:r>
              <a:t>“What are the names of the planets in our Solar System?</a:t>
            </a:r>
            <a:endParaRPr spc="-120"/>
          </a:p>
          <a:p>
            <a:pPr defTabSz="1267935">
              <a:defRPr sz="6000" spc="-200"/>
            </a:pPr>
            <a:r>
              <a:t>Which planet is closest to The Sun, and which is furthest away?</a:t>
            </a:r>
            <a:endParaRPr spc="-120"/>
          </a:p>
          <a:p>
            <a:pPr defTabSz="1267935">
              <a:defRPr sz="6000" spc="-200"/>
            </a:pPr>
            <a:r>
              <a:t>What order are they in as you move away from The Sun?</a:t>
            </a:r>
            <a:endParaRPr spc="-120"/>
          </a:p>
          <a:p>
            <a:pPr defTabSz="1267935">
              <a:defRPr sz="6000" spc="-200"/>
            </a:pPr>
            <a:r>
              <a:t>Which planet is the smallest and which is the largest? </a:t>
            </a:r>
          </a:p>
        </p:txBody>
      </p:sp>
      <p:sp>
        <p:nvSpPr>
          <p:cNvPr id="39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20</a:t>
            </a:fld>
            <a:endParaRPr/>
          </a:p>
        </p:txBody>
      </p:sp>
      <p:grpSp>
        <p:nvGrpSpPr>
          <p:cNvPr id="401" name="Discuss"/>
          <p:cNvGrpSpPr/>
          <p:nvPr/>
        </p:nvGrpSpPr>
        <p:grpSpPr>
          <a:xfrm>
            <a:off x="9627195" y="1381106"/>
            <a:ext cx="5129743" cy="3185662"/>
            <a:chOff x="0" y="0"/>
            <a:chExt cx="5129741" cy="3185660"/>
          </a:xfrm>
        </p:grpSpPr>
        <p:sp>
          <p:nvSpPr>
            <p:cNvPr id="399" name="Quote Bubble"/>
            <p:cNvSpPr/>
            <p:nvPr/>
          </p:nvSpPr>
          <p:spPr>
            <a:xfrm>
              <a:off x="0" y="0"/>
              <a:ext cx="5129742" cy="3185661"/>
            </a:xfrm>
            <a:prstGeom prst="wedgeEllipseCallout">
              <a:avLst>
                <a:gd name="adj1" fmla="val -49385"/>
                <a:gd name="adj2" fmla="val 65855"/>
              </a:avLst>
            </a:prstGeom>
            <a:solidFill>
              <a:srgbClr val="00247D"/>
            </a:solidFill>
            <a:ln w="12700" cap="flat">
              <a:noFill/>
              <a:miter lim="400000"/>
            </a:ln>
            <a:effectLst/>
          </p:spPr>
          <p:txBody>
            <a:bodyPr wrap="square" lIns="50800" tIns="50800" rIns="50800" bIns="50800" numCol="1" anchor="ctr">
              <a:noAutofit/>
            </a:bodyPr>
            <a:lstStyle/>
            <a:p>
              <a:pPr defTabSz="825500">
                <a:defRPr sz="5000">
                  <a:solidFill>
                    <a:srgbClr val="FFFFFF"/>
                  </a:solidFill>
                  <a:latin typeface="Helvetica Neue Medium"/>
                  <a:ea typeface="Helvetica Neue Medium"/>
                  <a:cs typeface="Helvetica Neue Medium"/>
                  <a:sym typeface="Helvetica Neue Medium"/>
                </a:defRPr>
              </a:pPr>
              <a:endParaRPr/>
            </a:p>
          </p:txBody>
        </p:sp>
        <p:sp>
          <p:nvSpPr>
            <p:cNvPr id="400" name="Discuss"/>
            <p:cNvSpPr txBox="1"/>
            <p:nvPr/>
          </p:nvSpPr>
          <p:spPr>
            <a:xfrm>
              <a:off x="751233" y="1163890"/>
              <a:ext cx="3627276" cy="8578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825500">
                <a:defRPr sz="5000">
                  <a:solidFill>
                    <a:srgbClr val="FFFFFF"/>
                  </a:solidFill>
                  <a:latin typeface="Helvetica Neue Medium"/>
                  <a:ea typeface="Helvetica Neue Medium"/>
                  <a:cs typeface="Helvetica Neue Medium"/>
                  <a:sym typeface="Helvetica Neue Medium"/>
                </a:defRPr>
              </a:lvl1pPr>
            </a:lstStyle>
            <a:p>
              <a:r>
                <a:t>Discuss</a:t>
              </a:r>
            </a:p>
          </p:txBody>
        </p:sp>
      </p:grpSp>
      <p:sp>
        <p:nvSpPr>
          <p:cNvPr id="402" name="Rectangle 4"/>
          <p:cNvSpPr/>
          <p:nvPr/>
        </p:nvSpPr>
        <p:spPr>
          <a:xfrm>
            <a:off x="85767" y="89999"/>
            <a:ext cx="24199968" cy="13536002"/>
          </a:xfrm>
          <a:prstGeom prst="rect">
            <a:avLst/>
          </a:prstGeom>
          <a:ln w="203200">
            <a:solidFill>
              <a:srgbClr val="0079BF"/>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Exploring Scratch"/>
          <p:cNvSpPr txBox="1">
            <a:spLocks noGrp="1"/>
          </p:cNvSpPr>
          <p:nvPr>
            <p:ph type="title"/>
          </p:nvPr>
        </p:nvSpPr>
        <p:spPr>
          <a:prstGeom prst="rect">
            <a:avLst/>
          </a:prstGeom>
        </p:spPr>
        <p:txBody>
          <a:bodyPr/>
          <a:lstStyle>
            <a:lvl1pPr>
              <a:defRPr spc="-200"/>
            </a:lvl1pPr>
          </a:lstStyle>
          <a:p>
            <a:r>
              <a:t>Exploring Scratch</a:t>
            </a:r>
          </a:p>
        </p:txBody>
      </p:sp>
      <p:sp>
        <p:nvSpPr>
          <p:cNvPr id="407" name="To check your answers, click onto the         in your Scratch template…"/>
          <p:cNvSpPr txBox="1">
            <a:spLocks noGrp="1"/>
          </p:cNvSpPr>
          <p:nvPr>
            <p:ph type="body" idx="1"/>
          </p:nvPr>
        </p:nvSpPr>
        <p:spPr>
          <a:xfrm>
            <a:off x="1308410" y="2892909"/>
            <a:ext cx="11473338" cy="7930182"/>
          </a:xfrm>
          <a:prstGeom prst="rect">
            <a:avLst/>
          </a:prstGeom>
        </p:spPr>
        <p:txBody>
          <a:bodyPr/>
          <a:lstStyle/>
          <a:p>
            <a:r>
              <a:t>To check your answers, click onto the         in your Scratch template</a:t>
            </a:r>
          </a:p>
          <a:p>
            <a:r>
              <a:t>Click onto </a:t>
            </a:r>
          </a:p>
          <a:p>
            <a:r>
              <a:t>Click onto each of the costumes to check your knowledge on the order and size of the planets. </a:t>
            </a:r>
            <a:r>
              <a:rPr b="1"/>
              <a:t>Don’t drag the planets around the stage.</a:t>
            </a:r>
          </a:p>
          <a:p>
            <a:r>
              <a:t>Discuss: why do you think the last costume is a balloon?</a:t>
            </a:r>
          </a:p>
        </p:txBody>
      </p:sp>
      <p:sp>
        <p:nvSpPr>
          <p:cNvPr id="40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21</a:t>
            </a:fld>
            <a:endParaRPr/>
          </a:p>
        </p:txBody>
      </p:sp>
      <p:grpSp>
        <p:nvGrpSpPr>
          <p:cNvPr id="411" name="Learn"/>
          <p:cNvGrpSpPr/>
          <p:nvPr/>
        </p:nvGrpSpPr>
        <p:grpSpPr>
          <a:xfrm>
            <a:off x="19089918" y="976970"/>
            <a:ext cx="4202117" cy="2469578"/>
            <a:chOff x="0" y="0"/>
            <a:chExt cx="4202115" cy="2469577"/>
          </a:xfrm>
        </p:grpSpPr>
        <p:sp>
          <p:nvSpPr>
            <p:cNvPr id="409" name="Quote Bubble"/>
            <p:cNvSpPr/>
            <p:nvPr/>
          </p:nvSpPr>
          <p:spPr>
            <a:xfrm>
              <a:off x="0" y="0"/>
              <a:ext cx="4202116" cy="2469578"/>
            </a:xfrm>
            <a:prstGeom prst="wedgeEllipseCallout">
              <a:avLst>
                <a:gd name="adj1" fmla="val -49385"/>
                <a:gd name="adj2" fmla="val 66754"/>
              </a:avLst>
            </a:prstGeom>
            <a:solidFill>
              <a:srgbClr val="00247D"/>
            </a:solidFill>
            <a:ln w="12700" cap="flat">
              <a:noFill/>
              <a:miter lim="400000"/>
            </a:ln>
            <a:effectLst/>
          </p:spPr>
          <p:txBody>
            <a:bodyPr wrap="square" lIns="50800" tIns="50800" rIns="50800" bIns="50800" numCol="1" anchor="ctr">
              <a:noAutofit/>
            </a:bodyPr>
            <a:lstStyle/>
            <a:p>
              <a:pPr defTabSz="825500">
                <a:defRPr sz="5000">
                  <a:solidFill>
                    <a:srgbClr val="FFFFFF"/>
                  </a:solidFill>
                  <a:latin typeface="Helvetica Neue Medium"/>
                  <a:ea typeface="Helvetica Neue Medium"/>
                  <a:cs typeface="Helvetica Neue Medium"/>
                  <a:sym typeface="Helvetica Neue Medium"/>
                </a:defRPr>
              </a:pPr>
              <a:endParaRPr/>
            </a:p>
          </p:txBody>
        </p:sp>
        <p:sp>
          <p:nvSpPr>
            <p:cNvPr id="410" name="Learn"/>
            <p:cNvSpPr txBox="1"/>
            <p:nvPr/>
          </p:nvSpPr>
          <p:spPr>
            <a:xfrm>
              <a:off x="615385" y="805848"/>
              <a:ext cx="2971346" cy="85788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825500">
                <a:defRPr sz="5000">
                  <a:solidFill>
                    <a:srgbClr val="FFFFFF"/>
                  </a:solidFill>
                  <a:latin typeface="Helvetica Neue Medium"/>
                  <a:ea typeface="Helvetica Neue Medium"/>
                  <a:cs typeface="Helvetica Neue Medium"/>
                  <a:sym typeface="Helvetica Neue Medium"/>
                </a:defRPr>
              </a:lvl1pPr>
            </a:lstStyle>
            <a:p>
              <a:r>
                <a:t>Learn</a:t>
              </a:r>
            </a:p>
          </p:txBody>
        </p:sp>
      </p:grpSp>
      <p:pic>
        <p:nvPicPr>
          <p:cNvPr id="412" name="Image" descr="Image"/>
          <p:cNvPicPr>
            <a:picLocks noChangeAspect="1"/>
          </p:cNvPicPr>
          <p:nvPr/>
        </p:nvPicPr>
        <p:blipFill>
          <a:blip r:embed="rId3"/>
          <a:stretch>
            <a:fillRect/>
          </a:stretch>
        </p:blipFill>
        <p:spPr>
          <a:xfrm>
            <a:off x="14644844" y="1256380"/>
            <a:ext cx="1816284" cy="8718156"/>
          </a:xfrm>
          <a:prstGeom prst="rect">
            <a:avLst/>
          </a:prstGeom>
          <a:ln w="12700">
            <a:miter lim="400000"/>
          </a:ln>
        </p:spPr>
      </p:pic>
      <p:pic>
        <p:nvPicPr>
          <p:cNvPr id="413" name="Image" descr="Image"/>
          <p:cNvPicPr>
            <a:picLocks noChangeAspect="1"/>
          </p:cNvPicPr>
          <p:nvPr/>
        </p:nvPicPr>
        <p:blipFill>
          <a:blip r:embed="rId4"/>
          <a:stretch>
            <a:fillRect/>
          </a:stretch>
        </p:blipFill>
        <p:spPr>
          <a:xfrm>
            <a:off x="16737434" y="1277850"/>
            <a:ext cx="1816284" cy="5230895"/>
          </a:xfrm>
          <a:prstGeom prst="rect">
            <a:avLst/>
          </a:prstGeom>
          <a:ln w="12700">
            <a:miter lim="400000"/>
          </a:ln>
        </p:spPr>
      </p:pic>
      <p:pic>
        <p:nvPicPr>
          <p:cNvPr id="414" name="Image" descr="Image"/>
          <p:cNvPicPr>
            <a:picLocks noChangeAspect="1"/>
          </p:cNvPicPr>
          <p:nvPr/>
        </p:nvPicPr>
        <p:blipFill>
          <a:blip r:embed="rId5"/>
          <a:srcRect r="6893" b="7796"/>
          <a:stretch>
            <a:fillRect/>
          </a:stretch>
        </p:blipFill>
        <p:spPr>
          <a:xfrm>
            <a:off x="2874537" y="3593905"/>
            <a:ext cx="1232642" cy="1122480"/>
          </a:xfrm>
          <a:prstGeom prst="rect">
            <a:avLst/>
          </a:prstGeom>
          <a:ln w="12700">
            <a:miter lim="400000"/>
          </a:ln>
        </p:spPr>
      </p:pic>
      <p:pic>
        <p:nvPicPr>
          <p:cNvPr id="415" name="Image" descr="Image"/>
          <p:cNvPicPr>
            <a:picLocks noChangeAspect="1"/>
          </p:cNvPicPr>
          <p:nvPr/>
        </p:nvPicPr>
        <p:blipFill>
          <a:blip r:embed="rId6"/>
          <a:srcRect b="15949"/>
          <a:stretch>
            <a:fillRect/>
          </a:stretch>
        </p:blipFill>
        <p:spPr>
          <a:xfrm>
            <a:off x="4984972" y="4751939"/>
            <a:ext cx="5598319" cy="672204"/>
          </a:xfrm>
          <a:prstGeom prst="rect">
            <a:avLst/>
          </a:prstGeom>
          <a:ln w="12700">
            <a:miter lim="400000"/>
          </a:ln>
        </p:spPr>
      </p:pic>
      <p:grpSp>
        <p:nvGrpSpPr>
          <p:cNvPr id="418" name="Discuss"/>
          <p:cNvGrpSpPr/>
          <p:nvPr/>
        </p:nvGrpSpPr>
        <p:grpSpPr>
          <a:xfrm>
            <a:off x="19089918" y="3998186"/>
            <a:ext cx="4202117" cy="2469579"/>
            <a:chOff x="0" y="0"/>
            <a:chExt cx="4202115" cy="2469577"/>
          </a:xfrm>
        </p:grpSpPr>
        <p:sp>
          <p:nvSpPr>
            <p:cNvPr id="416" name="Quote Bubble"/>
            <p:cNvSpPr/>
            <p:nvPr/>
          </p:nvSpPr>
          <p:spPr>
            <a:xfrm>
              <a:off x="0" y="0"/>
              <a:ext cx="4202116" cy="2469578"/>
            </a:xfrm>
            <a:prstGeom prst="wedgeEllipseCallout">
              <a:avLst>
                <a:gd name="adj1" fmla="val -49385"/>
                <a:gd name="adj2" fmla="val 66754"/>
              </a:avLst>
            </a:prstGeom>
            <a:solidFill>
              <a:srgbClr val="00247D"/>
            </a:solidFill>
            <a:ln w="12700" cap="flat">
              <a:noFill/>
              <a:miter lim="400000"/>
            </a:ln>
            <a:effectLst/>
          </p:spPr>
          <p:txBody>
            <a:bodyPr wrap="square" lIns="50800" tIns="50800" rIns="50800" bIns="50800" numCol="1" anchor="ctr">
              <a:noAutofit/>
            </a:bodyPr>
            <a:lstStyle/>
            <a:p>
              <a:pPr defTabSz="825500">
                <a:defRPr sz="5000">
                  <a:solidFill>
                    <a:srgbClr val="FFFFFF"/>
                  </a:solidFill>
                  <a:latin typeface="Helvetica Neue Medium"/>
                  <a:ea typeface="Helvetica Neue Medium"/>
                  <a:cs typeface="Helvetica Neue Medium"/>
                  <a:sym typeface="Helvetica Neue Medium"/>
                </a:defRPr>
              </a:pPr>
              <a:endParaRPr/>
            </a:p>
          </p:txBody>
        </p:sp>
        <p:sp>
          <p:nvSpPr>
            <p:cNvPr id="417" name="Discuss"/>
            <p:cNvSpPr txBox="1"/>
            <p:nvPr/>
          </p:nvSpPr>
          <p:spPr>
            <a:xfrm>
              <a:off x="615385" y="805848"/>
              <a:ext cx="2971346" cy="85788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825500">
                <a:defRPr sz="5000">
                  <a:solidFill>
                    <a:srgbClr val="FFFFFF"/>
                  </a:solidFill>
                  <a:latin typeface="Helvetica Neue Medium"/>
                  <a:ea typeface="Helvetica Neue Medium"/>
                  <a:cs typeface="Helvetica Neue Medium"/>
                  <a:sym typeface="Helvetica Neue Medium"/>
                </a:defRPr>
              </a:lvl1pPr>
            </a:lstStyle>
            <a:p>
              <a:r>
                <a:t>Discuss</a:t>
              </a:r>
            </a:p>
          </p:txBody>
        </p:sp>
      </p:grpSp>
      <p:sp>
        <p:nvSpPr>
          <p:cNvPr id="419" name="Rectangle 10"/>
          <p:cNvSpPr/>
          <p:nvPr/>
        </p:nvSpPr>
        <p:spPr>
          <a:xfrm>
            <a:off x="85767" y="89999"/>
            <a:ext cx="24199968" cy="13536002"/>
          </a:xfrm>
          <a:prstGeom prst="rect">
            <a:avLst/>
          </a:prstGeom>
          <a:ln w="203200">
            <a:solidFill>
              <a:srgbClr val="0079BF"/>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Video clip: The Planets:…"/>
          <p:cNvSpPr txBox="1">
            <a:spLocks noGrp="1"/>
          </p:cNvSpPr>
          <p:nvPr>
            <p:ph type="title"/>
          </p:nvPr>
        </p:nvSpPr>
        <p:spPr>
          <a:xfrm>
            <a:off x="3866123" y="4653136"/>
            <a:ext cx="17007762" cy="3883139"/>
          </a:xfrm>
          <a:prstGeom prst="rect">
            <a:avLst/>
          </a:prstGeom>
        </p:spPr>
        <p:txBody>
          <a:bodyPr/>
          <a:lstStyle/>
          <a:p>
            <a:pPr defTabSz="1706837">
              <a:defRPr sz="8100" spc="-200"/>
            </a:pPr>
            <a:r>
              <a:t>Video clip: ‘Solar System 101’:</a:t>
            </a:r>
            <a:br/>
            <a:r>
              <a:rPr u="sng">
                <a:solidFill>
                  <a:srgbClr val="0000FF"/>
                </a:solidFill>
                <a:uFill>
                  <a:solidFill>
                    <a:srgbClr val="0000FF"/>
                  </a:solidFill>
                </a:uFill>
                <a:hlinkClick r:id="rId3"/>
              </a:rPr>
              <a:t>https://youtu.be/libKVRa01L8</a:t>
            </a:r>
          </a:p>
        </p:txBody>
      </p:sp>
      <p:sp>
        <p:nvSpPr>
          <p:cNvPr id="424"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22</a:t>
            </a:fld>
            <a:endParaRPr/>
          </a:p>
        </p:txBody>
      </p:sp>
      <p:grpSp>
        <p:nvGrpSpPr>
          <p:cNvPr id="427" name="Watch"/>
          <p:cNvGrpSpPr/>
          <p:nvPr/>
        </p:nvGrpSpPr>
        <p:grpSpPr>
          <a:xfrm>
            <a:off x="19089918" y="976970"/>
            <a:ext cx="4202117" cy="2469578"/>
            <a:chOff x="0" y="0"/>
            <a:chExt cx="4202115" cy="2469577"/>
          </a:xfrm>
        </p:grpSpPr>
        <p:sp>
          <p:nvSpPr>
            <p:cNvPr id="425" name="Quote Bubble"/>
            <p:cNvSpPr/>
            <p:nvPr/>
          </p:nvSpPr>
          <p:spPr>
            <a:xfrm>
              <a:off x="0" y="0"/>
              <a:ext cx="4202116" cy="2469578"/>
            </a:xfrm>
            <a:prstGeom prst="wedgeEllipseCallout">
              <a:avLst>
                <a:gd name="adj1" fmla="val -49385"/>
                <a:gd name="adj2" fmla="val 66754"/>
              </a:avLst>
            </a:prstGeom>
            <a:solidFill>
              <a:srgbClr val="00247D"/>
            </a:solidFill>
            <a:ln w="12700" cap="flat">
              <a:noFill/>
              <a:miter lim="400000"/>
            </a:ln>
            <a:effectLst/>
          </p:spPr>
          <p:txBody>
            <a:bodyPr wrap="square" lIns="50800" tIns="50800" rIns="50800" bIns="50800" numCol="1" anchor="ctr">
              <a:noAutofit/>
            </a:bodyPr>
            <a:lstStyle/>
            <a:p>
              <a:pPr defTabSz="825500">
                <a:defRPr sz="5000">
                  <a:solidFill>
                    <a:srgbClr val="FFFFFF"/>
                  </a:solidFill>
                  <a:latin typeface="Helvetica Neue Medium"/>
                  <a:ea typeface="Helvetica Neue Medium"/>
                  <a:cs typeface="Helvetica Neue Medium"/>
                  <a:sym typeface="Helvetica Neue Medium"/>
                </a:defRPr>
              </a:pPr>
              <a:endParaRPr/>
            </a:p>
          </p:txBody>
        </p:sp>
        <p:sp>
          <p:nvSpPr>
            <p:cNvPr id="426" name="Watch"/>
            <p:cNvSpPr txBox="1"/>
            <p:nvPr/>
          </p:nvSpPr>
          <p:spPr>
            <a:xfrm>
              <a:off x="615385" y="805848"/>
              <a:ext cx="2971346" cy="85788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825500">
                <a:defRPr sz="5000">
                  <a:solidFill>
                    <a:srgbClr val="FFFFFF"/>
                  </a:solidFill>
                  <a:latin typeface="Helvetica Neue Medium"/>
                  <a:ea typeface="Helvetica Neue Medium"/>
                  <a:cs typeface="Helvetica Neue Medium"/>
                  <a:sym typeface="Helvetica Neue Medium"/>
                </a:defRPr>
              </a:lvl1pPr>
            </a:lstStyle>
            <a:p>
              <a:r>
                <a:t>Watch</a:t>
              </a:r>
            </a:p>
          </p:txBody>
        </p:sp>
      </p:grpSp>
      <p:sp>
        <p:nvSpPr>
          <p:cNvPr id="428" name="Rectangle 4"/>
          <p:cNvSpPr/>
          <p:nvPr/>
        </p:nvSpPr>
        <p:spPr>
          <a:xfrm>
            <a:off x="85767" y="89999"/>
            <a:ext cx="24199968" cy="13536002"/>
          </a:xfrm>
          <a:prstGeom prst="rect">
            <a:avLst/>
          </a:prstGeom>
          <a:ln w="203200">
            <a:solidFill>
              <a:srgbClr val="0079BF"/>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 name="Voyager_spacecraft.jpg" descr="Voyager_spacecraft.jpg"/>
          <p:cNvPicPr>
            <a:picLocks noGrp="1" noChangeAspect="1"/>
          </p:cNvPicPr>
          <p:nvPr>
            <p:ph type="pic" sz="half" idx="21"/>
          </p:nvPr>
        </p:nvPicPr>
        <p:blipFill>
          <a:blip r:embed="rId3"/>
          <a:srcRect l="14488" r="14488"/>
          <a:stretch>
            <a:fillRect/>
          </a:stretch>
        </p:blipFill>
        <p:spPr>
          <a:xfrm>
            <a:off x="14684943" y="3640577"/>
            <a:ext cx="6491467" cy="7555270"/>
          </a:xfrm>
          <a:prstGeom prst="rect">
            <a:avLst/>
          </a:prstGeom>
          <a:ln w="25400">
            <a:solidFill>
              <a:srgbClr val="000000"/>
            </a:solidFill>
          </a:ln>
        </p:spPr>
      </p:pic>
      <p:sp>
        <p:nvSpPr>
          <p:cNvPr id="433" name="The probe in our game is Voyager One"/>
          <p:cNvSpPr txBox="1">
            <a:spLocks noGrp="1"/>
          </p:cNvSpPr>
          <p:nvPr>
            <p:ph type="title"/>
          </p:nvPr>
        </p:nvSpPr>
        <p:spPr>
          <a:xfrm>
            <a:off x="649145" y="865361"/>
            <a:ext cx="14960433" cy="1472814"/>
          </a:xfrm>
          <a:prstGeom prst="rect">
            <a:avLst/>
          </a:prstGeom>
        </p:spPr>
        <p:txBody>
          <a:bodyPr/>
          <a:lstStyle>
            <a:lvl1pPr defTabSz="1926287">
              <a:defRPr sz="6600" spc="-200"/>
            </a:lvl1pPr>
          </a:lstStyle>
          <a:p>
            <a:r>
              <a:t>The probe in our game is Voyager One</a:t>
            </a:r>
          </a:p>
        </p:txBody>
      </p:sp>
      <p:sp>
        <p:nvSpPr>
          <p:cNvPr id="434" name="A probe launched from Earth in 1977 to explore our Solar System…"/>
          <p:cNvSpPr txBox="1">
            <a:spLocks noGrp="1"/>
          </p:cNvSpPr>
          <p:nvPr>
            <p:ph type="body" sz="quarter" idx="1"/>
          </p:nvPr>
        </p:nvSpPr>
        <p:spPr>
          <a:xfrm>
            <a:off x="649145" y="2504340"/>
            <a:ext cx="14297613" cy="7555270"/>
          </a:xfrm>
          <a:prstGeom prst="rect">
            <a:avLst/>
          </a:prstGeom>
        </p:spPr>
        <p:txBody>
          <a:bodyPr/>
          <a:lstStyle/>
          <a:p>
            <a:pPr marL="316229" indent="-316229" defTabSz="685165">
              <a:spcBef>
                <a:spcPts val="1300"/>
              </a:spcBef>
              <a:defRPr sz="5400"/>
            </a:pPr>
            <a:r>
              <a:t>A probe launched from Earth in </a:t>
            </a:r>
            <a:r>
              <a:rPr b="1"/>
              <a:t>1977 </a:t>
            </a:r>
            <a:r>
              <a:t>to explore our Solar System</a:t>
            </a:r>
            <a:endParaRPr b="1"/>
          </a:p>
          <a:p>
            <a:pPr marL="316229" indent="-316229" defTabSz="685165">
              <a:spcBef>
                <a:spcPts val="1300"/>
              </a:spcBef>
              <a:defRPr sz="5400"/>
            </a:pPr>
            <a:r>
              <a:t>Even today, over 40 years later, it still receives data and instructions from Earth.</a:t>
            </a:r>
            <a:endParaRPr sz="4300"/>
          </a:p>
          <a:p>
            <a:pPr marL="316229" indent="-316229" defTabSz="685165">
              <a:spcBef>
                <a:spcPts val="1300"/>
              </a:spcBef>
              <a:defRPr sz="5400"/>
            </a:pPr>
            <a:r>
              <a:t>After visiting Jupiter and Saturn, it has now left our Solar System, heading to a nearby star called AC + 79 3888, which it should reach in about 40,000 years …</a:t>
            </a:r>
          </a:p>
        </p:txBody>
      </p:sp>
      <p:sp>
        <p:nvSpPr>
          <p:cNvPr id="435"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23</a:t>
            </a:fld>
            <a:endParaRPr/>
          </a:p>
        </p:txBody>
      </p:sp>
      <p:pic>
        <p:nvPicPr>
          <p:cNvPr id="436" name="Titan_3E_with_Voyager_1.jpg" descr="Titan_3E_with_Voyager_1.jpg"/>
          <p:cNvPicPr>
            <a:picLocks noChangeAspect="1"/>
          </p:cNvPicPr>
          <p:nvPr/>
        </p:nvPicPr>
        <p:blipFill>
          <a:blip r:embed="rId4"/>
          <a:stretch>
            <a:fillRect/>
          </a:stretch>
        </p:blipFill>
        <p:spPr>
          <a:xfrm>
            <a:off x="19810823" y="5860346"/>
            <a:ext cx="4202095" cy="5105826"/>
          </a:xfrm>
          <a:prstGeom prst="rect">
            <a:avLst/>
          </a:prstGeom>
          <a:ln w="25400">
            <a:solidFill>
              <a:srgbClr val="000000"/>
            </a:solidFill>
            <a:miter lim="400000"/>
          </a:ln>
        </p:spPr>
      </p:pic>
      <p:grpSp>
        <p:nvGrpSpPr>
          <p:cNvPr id="439" name="Learn"/>
          <p:cNvGrpSpPr/>
          <p:nvPr/>
        </p:nvGrpSpPr>
        <p:grpSpPr>
          <a:xfrm>
            <a:off x="19395653" y="564757"/>
            <a:ext cx="4202117" cy="2469578"/>
            <a:chOff x="0" y="0"/>
            <a:chExt cx="4202115" cy="2469577"/>
          </a:xfrm>
        </p:grpSpPr>
        <p:sp>
          <p:nvSpPr>
            <p:cNvPr id="437" name="Quote Bubble"/>
            <p:cNvSpPr/>
            <p:nvPr/>
          </p:nvSpPr>
          <p:spPr>
            <a:xfrm>
              <a:off x="0" y="0"/>
              <a:ext cx="4202116" cy="2469578"/>
            </a:xfrm>
            <a:prstGeom prst="wedgeEllipseCallout">
              <a:avLst>
                <a:gd name="adj1" fmla="val -49385"/>
                <a:gd name="adj2" fmla="val 66754"/>
              </a:avLst>
            </a:prstGeom>
            <a:solidFill>
              <a:srgbClr val="00247D"/>
            </a:solidFill>
            <a:ln w="12700" cap="flat">
              <a:noFill/>
              <a:miter lim="400000"/>
            </a:ln>
            <a:effectLst/>
          </p:spPr>
          <p:txBody>
            <a:bodyPr wrap="square" lIns="50800" tIns="50800" rIns="50800" bIns="50800" numCol="1" anchor="ctr">
              <a:noAutofit/>
            </a:bodyPr>
            <a:lstStyle/>
            <a:p>
              <a:pPr defTabSz="825500">
                <a:defRPr sz="5000">
                  <a:solidFill>
                    <a:srgbClr val="FFFFFF"/>
                  </a:solidFill>
                  <a:latin typeface="Helvetica Neue Medium"/>
                  <a:ea typeface="Helvetica Neue Medium"/>
                  <a:cs typeface="Helvetica Neue Medium"/>
                  <a:sym typeface="Helvetica Neue Medium"/>
                </a:defRPr>
              </a:pPr>
              <a:endParaRPr/>
            </a:p>
          </p:txBody>
        </p:sp>
        <p:sp>
          <p:nvSpPr>
            <p:cNvPr id="438" name="Learn"/>
            <p:cNvSpPr txBox="1"/>
            <p:nvPr/>
          </p:nvSpPr>
          <p:spPr>
            <a:xfrm>
              <a:off x="615385" y="805848"/>
              <a:ext cx="2971346" cy="85788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825500">
                <a:defRPr sz="5000">
                  <a:solidFill>
                    <a:srgbClr val="FFFFFF"/>
                  </a:solidFill>
                  <a:latin typeface="Helvetica Neue Medium"/>
                  <a:ea typeface="Helvetica Neue Medium"/>
                  <a:cs typeface="Helvetica Neue Medium"/>
                  <a:sym typeface="Helvetica Neue Medium"/>
                </a:defRPr>
              </a:lvl1pPr>
            </a:lstStyle>
            <a:p>
              <a:r>
                <a:t>Learn</a:t>
              </a:r>
            </a:p>
          </p:txBody>
        </p:sp>
      </p:grpSp>
      <p:sp>
        <p:nvSpPr>
          <p:cNvPr id="440" name="Rectangle 7"/>
          <p:cNvSpPr/>
          <p:nvPr/>
        </p:nvSpPr>
        <p:spPr>
          <a:xfrm>
            <a:off x="85767" y="89999"/>
            <a:ext cx="24199968" cy="13536002"/>
          </a:xfrm>
          <a:prstGeom prst="rect">
            <a:avLst/>
          </a:prstGeom>
          <a:ln w="203200">
            <a:solidFill>
              <a:srgbClr val="0079BF"/>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 name="Voyager_spacecraft.jpg" descr="Voyager_spacecraft.jpg"/>
          <p:cNvPicPr>
            <a:picLocks noGrp="1" noChangeAspect="1"/>
          </p:cNvPicPr>
          <p:nvPr>
            <p:ph type="pic" sz="half" idx="21"/>
          </p:nvPr>
        </p:nvPicPr>
        <p:blipFill>
          <a:blip r:embed="rId3"/>
          <a:srcRect l="14488" r="14488"/>
          <a:stretch>
            <a:fillRect/>
          </a:stretch>
        </p:blipFill>
        <p:spPr>
          <a:xfrm>
            <a:off x="14843411" y="3537797"/>
            <a:ext cx="6752646" cy="7859250"/>
          </a:xfrm>
          <a:prstGeom prst="rect">
            <a:avLst/>
          </a:prstGeom>
          <a:ln w="25400">
            <a:solidFill>
              <a:srgbClr val="000000"/>
            </a:solidFill>
          </a:ln>
        </p:spPr>
      </p:pic>
      <p:sp>
        <p:nvSpPr>
          <p:cNvPr id="445" name="The probe in our game is Voyager One"/>
          <p:cNvSpPr txBox="1">
            <a:spLocks noGrp="1"/>
          </p:cNvSpPr>
          <p:nvPr>
            <p:ph type="title"/>
          </p:nvPr>
        </p:nvSpPr>
        <p:spPr>
          <a:xfrm>
            <a:off x="786231" y="908532"/>
            <a:ext cx="14960433" cy="1472814"/>
          </a:xfrm>
          <a:prstGeom prst="rect">
            <a:avLst/>
          </a:prstGeom>
        </p:spPr>
        <p:txBody>
          <a:bodyPr/>
          <a:lstStyle>
            <a:lvl1pPr defTabSz="1926287">
              <a:defRPr sz="6600" spc="-200"/>
            </a:lvl1pPr>
          </a:lstStyle>
          <a:p>
            <a:r>
              <a:t>The probe in our game is Voyager One</a:t>
            </a:r>
          </a:p>
        </p:txBody>
      </p:sp>
      <p:sp>
        <p:nvSpPr>
          <p:cNvPr id="446" name="A probe launched from Earth in 1977 to explore our Solar System…"/>
          <p:cNvSpPr txBox="1">
            <a:spLocks noGrp="1"/>
          </p:cNvSpPr>
          <p:nvPr>
            <p:ph type="body" sz="quarter" idx="1"/>
          </p:nvPr>
        </p:nvSpPr>
        <p:spPr>
          <a:xfrm>
            <a:off x="786231" y="2446020"/>
            <a:ext cx="14297613" cy="7778640"/>
          </a:xfrm>
          <a:prstGeom prst="rect">
            <a:avLst/>
          </a:prstGeom>
        </p:spPr>
        <p:txBody>
          <a:bodyPr/>
          <a:lstStyle/>
          <a:p>
            <a:pPr marL="316229" indent="-316229" defTabSz="685165">
              <a:spcBef>
                <a:spcPts val="1300"/>
              </a:spcBef>
              <a:defRPr sz="5400"/>
            </a:pPr>
            <a:r>
              <a:t>Voyager One is currently over 13 billion miles away from Earth.</a:t>
            </a:r>
            <a:endParaRPr sz="4300"/>
          </a:p>
          <a:p>
            <a:pPr marL="316229" indent="-316229" defTabSz="685165">
              <a:spcBef>
                <a:spcPts val="1300"/>
              </a:spcBef>
              <a:defRPr sz="5400"/>
            </a:pPr>
            <a:r>
              <a:t>It carries ‘The Golden Record’, a time capsule which contains information about Earth and humans for any aliens who might find the probe in the distant future!</a:t>
            </a:r>
            <a:endParaRPr sz="4300"/>
          </a:p>
          <a:p>
            <a:pPr marL="316229" indent="-316229" defTabSz="685165">
              <a:spcBef>
                <a:spcPts val="1300"/>
              </a:spcBef>
              <a:defRPr sz="5400"/>
            </a:pPr>
            <a:r>
              <a:t>The probe sprite in our template has a           costume. Can you think why?</a:t>
            </a:r>
          </a:p>
        </p:txBody>
      </p:sp>
      <p:sp>
        <p:nvSpPr>
          <p:cNvPr id="44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24</a:t>
            </a:fld>
            <a:endParaRPr/>
          </a:p>
        </p:txBody>
      </p:sp>
      <p:pic>
        <p:nvPicPr>
          <p:cNvPr id="448" name="Titan_3E_with_Voyager_1.jpg" descr="Titan_3E_with_Voyager_1.jpg"/>
          <p:cNvPicPr>
            <a:picLocks noChangeAspect="1"/>
          </p:cNvPicPr>
          <p:nvPr/>
        </p:nvPicPr>
        <p:blipFill>
          <a:blip r:embed="rId4"/>
          <a:stretch>
            <a:fillRect/>
          </a:stretch>
        </p:blipFill>
        <p:spPr>
          <a:xfrm>
            <a:off x="19125023" y="5860346"/>
            <a:ext cx="4202095" cy="5105826"/>
          </a:xfrm>
          <a:prstGeom prst="rect">
            <a:avLst/>
          </a:prstGeom>
          <a:ln w="25400">
            <a:solidFill>
              <a:srgbClr val="000000"/>
            </a:solidFill>
            <a:miter lim="400000"/>
          </a:ln>
        </p:spPr>
      </p:pic>
      <p:grpSp>
        <p:nvGrpSpPr>
          <p:cNvPr id="451" name="Learn"/>
          <p:cNvGrpSpPr/>
          <p:nvPr/>
        </p:nvGrpSpPr>
        <p:grpSpPr>
          <a:xfrm>
            <a:off x="19395653" y="564757"/>
            <a:ext cx="4202117" cy="2469578"/>
            <a:chOff x="0" y="0"/>
            <a:chExt cx="4202115" cy="2469577"/>
          </a:xfrm>
        </p:grpSpPr>
        <p:sp>
          <p:nvSpPr>
            <p:cNvPr id="449" name="Quote Bubble"/>
            <p:cNvSpPr/>
            <p:nvPr/>
          </p:nvSpPr>
          <p:spPr>
            <a:xfrm>
              <a:off x="0" y="0"/>
              <a:ext cx="4202116" cy="2469578"/>
            </a:xfrm>
            <a:prstGeom prst="wedgeEllipseCallout">
              <a:avLst>
                <a:gd name="adj1" fmla="val -49385"/>
                <a:gd name="adj2" fmla="val 66754"/>
              </a:avLst>
            </a:prstGeom>
            <a:solidFill>
              <a:srgbClr val="00247D"/>
            </a:solidFill>
            <a:ln w="12700" cap="flat">
              <a:noFill/>
              <a:miter lim="400000"/>
            </a:ln>
            <a:effectLst/>
          </p:spPr>
          <p:txBody>
            <a:bodyPr wrap="square" lIns="50800" tIns="50800" rIns="50800" bIns="50800" numCol="1" anchor="ctr">
              <a:noAutofit/>
            </a:bodyPr>
            <a:lstStyle/>
            <a:p>
              <a:pPr defTabSz="825500">
                <a:defRPr sz="5000">
                  <a:solidFill>
                    <a:srgbClr val="FFFFFF"/>
                  </a:solidFill>
                  <a:latin typeface="Helvetica Neue Medium"/>
                  <a:ea typeface="Helvetica Neue Medium"/>
                  <a:cs typeface="Helvetica Neue Medium"/>
                  <a:sym typeface="Helvetica Neue Medium"/>
                </a:defRPr>
              </a:pPr>
              <a:endParaRPr/>
            </a:p>
          </p:txBody>
        </p:sp>
        <p:sp>
          <p:nvSpPr>
            <p:cNvPr id="450" name="Learn"/>
            <p:cNvSpPr txBox="1"/>
            <p:nvPr/>
          </p:nvSpPr>
          <p:spPr>
            <a:xfrm>
              <a:off x="615385" y="805848"/>
              <a:ext cx="2971346" cy="85788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825500">
                <a:defRPr sz="5000">
                  <a:solidFill>
                    <a:srgbClr val="FFFFFF"/>
                  </a:solidFill>
                  <a:latin typeface="Helvetica Neue Medium"/>
                  <a:ea typeface="Helvetica Neue Medium"/>
                  <a:cs typeface="Helvetica Neue Medium"/>
                  <a:sym typeface="Helvetica Neue Medium"/>
                </a:defRPr>
              </a:lvl1pPr>
            </a:lstStyle>
            <a:p>
              <a:r>
                <a:t>Learn</a:t>
              </a:r>
            </a:p>
          </p:txBody>
        </p:sp>
      </p:grpSp>
      <p:pic>
        <p:nvPicPr>
          <p:cNvPr id="452" name="Image" descr="Image"/>
          <p:cNvPicPr>
            <a:picLocks noChangeAspect="1"/>
          </p:cNvPicPr>
          <p:nvPr/>
        </p:nvPicPr>
        <p:blipFill>
          <a:blip r:embed="rId5"/>
          <a:stretch>
            <a:fillRect/>
          </a:stretch>
        </p:blipFill>
        <p:spPr>
          <a:xfrm>
            <a:off x="12993413" y="7617452"/>
            <a:ext cx="1185142" cy="1149229"/>
          </a:xfrm>
          <a:prstGeom prst="rect">
            <a:avLst/>
          </a:prstGeom>
          <a:ln w="12700">
            <a:miter lim="400000"/>
          </a:ln>
        </p:spPr>
      </p:pic>
      <p:sp>
        <p:nvSpPr>
          <p:cNvPr id="453" name="Rectangle 8"/>
          <p:cNvSpPr/>
          <p:nvPr/>
        </p:nvSpPr>
        <p:spPr>
          <a:xfrm>
            <a:off x="85767" y="89999"/>
            <a:ext cx="24199968" cy="13536002"/>
          </a:xfrm>
          <a:prstGeom prst="rect">
            <a:avLst/>
          </a:prstGeom>
          <a:ln w="203200">
            <a:solidFill>
              <a:srgbClr val="0079BF"/>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 name="Image" descr="Image"/>
          <p:cNvPicPr>
            <a:picLocks noGrp="1" noChangeAspect="1"/>
          </p:cNvPicPr>
          <p:nvPr>
            <p:ph type="pic" sz="half" idx="21"/>
          </p:nvPr>
        </p:nvPicPr>
        <p:blipFill>
          <a:blip r:embed="rId3"/>
          <a:srcRect l="14685" r="14685"/>
          <a:stretch>
            <a:fillRect/>
          </a:stretch>
        </p:blipFill>
        <p:spPr>
          <a:xfrm>
            <a:off x="14551525" y="3034335"/>
            <a:ext cx="6945186" cy="8083343"/>
          </a:xfrm>
          <a:prstGeom prst="rect">
            <a:avLst/>
          </a:prstGeom>
          <a:ln w="25400">
            <a:solidFill>
              <a:srgbClr val="000000"/>
            </a:solidFill>
          </a:ln>
        </p:spPr>
      </p:pic>
      <p:sp>
        <p:nvSpPr>
          <p:cNvPr id="458" name="Decomposition"/>
          <p:cNvSpPr txBox="1">
            <a:spLocks noGrp="1"/>
          </p:cNvSpPr>
          <p:nvPr>
            <p:ph type="title"/>
          </p:nvPr>
        </p:nvSpPr>
        <p:spPr>
          <a:prstGeom prst="rect">
            <a:avLst/>
          </a:prstGeom>
        </p:spPr>
        <p:txBody>
          <a:bodyPr/>
          <a:lstStyle>
            <a:lvl1pPr>
              <a:defRPr spc="-200"/>
            </a:lvl1pPr>
          </a:lstStyle>
          <a:p>
            <a:r>
              <a:t>Decomposition</a:t>
            </a:r>
          </a:p>
        </p:txBody>
      </p:sp>
      <p:sp>
        <p:nvSpPr>
          <p:cNvPr id="459" name="It is difficult to create all of our algorithms at once, so it is often better to break down the finished program into a set of simpler problems.…"/>
          <p:cNvSpPr txBox="1">
            <a:spLocks noGrp="1"/>
          </p:cNvSpPr>
          <p:nvPr>
            <p:ph type="body" sz="quarter" idx="1"/>
          </p:nvPr>
        </p:nvSpPr>
        <p:spPr>
          <a:xfrm>
            <a:off x="1038389" y="3070536"/>
            <a:ext cx="12623036" cy="7574927"/>
          </a:xfrm>
          <a:prstGeom prst="rect">
            <a:avLst/>
          </a:prstGeom>
        </p:spPr>
        <p:txBody>
          <a:bodyPr/>
          <a:lstStyle/>
          <a:p>
            <a:r>
              <a:t>It is difficult to create all of our algorithms at once, so it is often better to </a:t>
            </a:r>
            <a:r>
              <a:rPr b="1"/>
              <a:t>break down </a:t>
            </a:r>
            <a:r>
              <a:t>the finished program into a set of simpler problems.</a:t>
            </a:r>
          </a:p>
          <a:p>
            <a:r>
              <a:t>We solve each of these problems in turn.</a:t>
            </a:r>
          </a:p>
          <a:p>
            <a:r>
              <a:t>We call this </a:t>
            </a:r>
            <a:r>
              <a:rPr b="1"/>
              <a:t>decomposition</a:t>
            </a:r>
            <a:r>
              <a:t>.</a:t>
            </a:r>
          </a:p>
        </p:txBody>
      </p:sp>
      <p:sp>
        <p:nvSpPr>
          <p:cNvPr id="460"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25</a:t>
            </a:fld>
            <a:endParaRPr/>
          </a:p>
        </p:txBody>
      </p:sp>
      <p:grpSp>
        <p:nvGrpSpPr>
          <p:cNvPr id="463" name="Learn"/>
          <p:cNvGrpSpPr/>
          <p:nvPr/>
        </p:nvGrpSpPr>
        <p:grpSpPr>
          <a:xfrm>
            <a:off x="19395653" y="564757"/>
            <a:ext cx="4202117" cy="2469578"/>
            <a:chOff x="0" y="0"/>
            <a:chExt cx="4202115" cy="2469577"/>
          </a:xfrm>
        </p:grpSpPr>
        <p:sp>
          <p:nvSpPr>
            <p:cNvPr id="461" name="Quote Bubble"/>
            <p:cNvSpPr/>
            <p:nvPr/>
          </p:nvSpPr>
          <p:spPr>
            <a:xfrm>
              <a:off x="0" y="0"/>
              <a:ext cx="4202116" cy="2469578"/>
            </a:xfrm>
            <a:prstGeom prst="wedgeEllipseCallout">
              <a:avLst>
                <a:gd name="adj1" fmla="val -49385"/>
                <a:gd name="adj2" fmla="val 66754"/>
              </a:avLst>
            </a:prstGeom>
            <a:solidFill>
              <a:srgbClr val="00247D"/>
            </a:solidFill>
            <a:ln w="12700" cap="flat">
              <a:noFill/>
              <a:miter lim="400000"/>
            </a:ln>
            <a:effectLst/>
          </p:spPr>
          <p:txBody>
            <a:bodyPr wrap="square" lIns="50800" tIns="50800" rIns="50800" bIns="50800" numCol="1" anchor="ctr">
              <a:noAutofit/>
            </a:bodyPr>
            <a:lstStyle/>
            <a:p>
              <a:pPr defTabSz="825500">
                <a:defRPr sz="5000">
                  <a:solidFill>
                    <a:srgbClr val="FFFFFF"/>
                  </a:solidFill>
                  <a:latin typeface="Helvetica Neue Medium"/>
                  <a:ea typeface="Helvetica Neue Medium"/>
                  <a:cs typeface="Helvetica Neue Medium"/>
                  <a:sym typeface="Helvetica Neue Medium"/>
                </a:defRPr>
              </a:pPr>
              <a:endParaRPr/>
            </a:p>
          </p:txBody>
        </p:sp>
        <p:sp>
          <p:nvSpPr>
            <p:cNvPr id="462" name="Learn"/>
            <p:cNvSpPr txBox="1"/>
            <p:nvPr/>
          </p:nvSpPr>
          <p:spPr>
            <a:xfrm>
              <a:off x="615385" y="805848"/>
              <a:ext cx="2971346" cy="85788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825500">
                <a:defRPr sz="5000">
                  <a:solidFill>
                    <a:srgbClr val="FFFFFF"/>
                  </a:solidFill>
                  <a:latin typeface="Helvetica Neue Medium"/>
                  <a:ea typeface="Helvetica Neue Medium"/>
                  <a:cs typeface="Helvetica Neue Medium"/>
                  <a:sym typeface="Helvetica Neue Medium"/>
                </a:defRPr>
              </a:lvl1pPr>
            </a:lstStyle>
            <a:p>
              <a:r>
                <a:t>Learn</a:t>
              </a:r>
            </a:p>
          </p:txBody>
        </p:sp>
      </p:grpSp>
      <p:sp>
        <p:nvSpPr>
          <p:cNvPr id="464" name="Rectangle 6"/>
          <p:cNvSpPr/>
          <p:nvPr/>
        </p:nvSpPr>
        <p:spPr>
          <a:xfrm>
            <a:off x="85767" y="89999"/>
            <a:ext cx="24199968" cy="13536002"/>
          </a:xfrm>
          <a:prstGeom prst="rect">
            <a:avLst/>
          </a:prstGeom>
          <a:ln w="203200">
            <a:solidFill>
              <a:srgbClr val="C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Looking at the completed project"/>
          <p:cNvSpPr txBox="1">
            <a:spLocks noGrp="1"/>
          </p:cNvSpPr>
          <p:nvPr>
            <p:ph type="title"/>
          </p:nvPr>
        </p:nvSpPr>
        <p:spPr>
          <a:xfrm>
            <a:off x="1206500" y="1079499"/>
            <a:ext cx="16721530" cy="1433165"/>
          </a:xfrm>
          <a:prstGeom prst="rect">
            <a:avLst/>
          </a:prstGeom>
        </p:spPr>
        <p:txBody>
          <a:bodyPr/>
          <a:lstStyle>
            <a:lvl1pPr>
              <a:defRPr spc="-200"/>
            </a:lvl1pPr>
          </a:lstStyle>
          <a:p>
            <a:r>
              <a:t>Looking at the completed project</a:t>
            </a:r>
          </a:p>
        </p:txBody>
      </p:sp>
      <p:sp>
        <p:nvSpPr>
          <p:cNvPr id="469" name="To help us break down (decompose) our finished project into smaller steps, you’re going to watch a video clip now of the finished game being played.…"/>
          <p:cNvSpPr txBox="1">
            <a:spLocks noGrp="1"/>
          </p:cNvSpPr>
          <p:nvPr>
            <p:ph type="body" idx="1"/>
          </p:nvPr>
        </p:nvSpPr>
        <p:spPr>
          <a:xfrm>
            <a:off x="1308410" y="2892909"/>
            <a:ext cx="16206222" cy="7930182"/>
          </a:xfrm>
          <a:prstGeom prst="rect">
            <a:avLst/>
          </a:prstGeom>
        </p:spPr>
        <p:txBody>
          <a:bodyPr/>
          <a:lstStyle/>
          <a:p>
            <a:r>
              <a:t>To help us break down (</a:t>
            </a:r>
            <a:r>
              <a:rPr b="1"/>
              <a:t>decompose</a:t>
            </a:r>
            <a:r>
              <a:t>) our finished project into smaller steps, you’re going to watch a video clip now of the finished game being played.</a:t>
            </a:r>
          </a:p>
          <a:p>
            <a:r>
              <a:t>While you are watching, </a:t>
            </a:r>
            <a:r>
              <a:rPr b="1"/>
              <a:t>think about, and discuss the questions on the next slide.</a:t>
            </a:r>
          </a:p>
          <a:p>
            <a:r>
              <a:t>Look over the questions on the next slide first, then watch the video, then discuss the questions again.</a:t>
            </a:r>
          </a:p>
        </p:txBody>
      </p:sp>
      <p:sp>
        <p:nvSpPr>
          <p:cNvPr id="470"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26</a:t>
            </a:fld>
            <a:endParaRPr/>
          </a:p>
        </p:txBody>
      </p:sp>
      <p:grpSp>
        <p:nvGrpSpPr>
          <p:cNvPr id="473" name="Watch"/>
          <p:cNvGrpSpPr/>
          <p:nvPr/>
        </p:nvGrpSpPr>
        <p:grpSpPr>
          <a:xfrm>
            <a:off x="19089918" y="976970"/>
            <a:ext cx="4202117" cy="2469578"/>
            <a:chOff x="0" y="0"/>
            <a:chExt cx="4202115" cy="2469577"/>
          </a:xfrm>
        </p:grpSpPr>
        <p:sp>
          <p:nvSpPr>
            <p:cNvPr id="471" name="Quote Bubble"/>
            <p:cNvSpPr/>
            <p:nvPr/>
          </p:nvSpPr>
          <p:spPr>
            <a:xfrm>
              <a:off x="0" y="0"/>
              <a:ext cx="4202116" cy="2469578"/>
            </a:xfrm>
            <a:prstGeom prst="wedgeEllipseCallout">
              <a:avLst>
                <a:gd name="adj1" fmla="val -49385"/>
                <a:gd name="adj2" fmla="val 66754"/>
              </a:avLst>
            </a:prstGeom>
            <a:solidFill>
              <a:srgbClr val="00247D"/>
            </a:solidFill>
            <a:ln w="12700" cap="flat">
              <a:noFill/>
              <a:miter lim="400000"/>
            </a:ln>
            <a:effectLst/>
          </p:spPr>
          <p:txBody>
            <a:bodyPr wrap="square" lIns="50800" tIns="50800" rIns="50800" bIns="50800" numCol="1" anchor="ctr">
              <a:noAutofit/>
            </a:bodyPr>
            <a:lstStyle/>
            <a:p>
              <a:pPr defTabSz="825500">
                <a:defRPr sz="5000">
                  <a:solidFill>
                    <a:srgbClr val="FFFFFF"/>
                  </a:solidFill>
                  <a:latin typeface="Helvetica Neue Medium"/>
                  <a:ea typeface="Helvetica Neue Medium"/>
                  <a:cs typeface="Helvetica Neue Medium"/>
                  <a:sym typeface="Helvetica Neue Medium"/>
                </a:defRPr>
              </a:pPr>
              <a:endParaRPr/>
            </a:p>
          </p:txBody>
        </p:sp>
        <p:sp>
          <p:nvSpPr>
            <p:cNvPr id="472" name="Watch"/>
            <p:cNvSpPr txBox="1"/>
            <p:nvPr/>
          </p:nvSpPr>
          <p:spPr>
            <a:xfrm>
              <a:off x="615385" y="805848"/>
              <a:ext cx="2971346" cy="85788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825500">
                <a:defRPr sz="5000">
                  <a:solidFill>
                    <a:srgbClr val="FFFFFF"/>
                  </a:solidFill>
                  <a:latin typeface="Helvetica Neue Medium"/>
                  <a:ea typeface="Helvetica Neue Medium"/>
                  <a:cs typeface="Helvetica Neue Medium"/>
                  <a:sym typeface="Helvetica Neue Medium"/>
                </a:defRPr>
              </a:lvl1pPr>
            </a:lstStyle>
            <a:p>
              <a:r>
                <a:t>Watch</a:t>
              </a:r>
            </a:p>
          </p:txBody>
        </p:sp>
      </p:grpSp>
      <p:grpSp>
        <p:nvGrpSpPr>
          <p:cNvPr id="476" name="Discuss"/>
          <p:cNvGrpSpPr/>
          <p:nvPr/>
        </p:nvGrpSpPr>
        <p:grpSpPr>
          <a:xfrm>
            <a:off x="18968076" y="3871583"/>
            <a:ext cx="4445719" cy="2445489"/>
            <a:chOff x="0" y="0"/>
            <a:chExt cx="4445718" cy="2445487"/>
          </a:xfrm>
        </p:grpSpPr>
        <p:sp>
          <p:nvSpPr>
            <p:cNvPr id="474" name="Quote Bubble"/>
            <p:cNvSpPr/>
            <p:nvPr/>
          </p:nvSpPr>
          <p:spPr>
            <a:xfrm>
              <a:off x="0" y="0"/>
              <a:ext cx="4445719" cy="2445488"/>
            </a:xfrm>
            <a:prstGeom prst="wedgeEllipseCallout">
              <a:avLst>
                <a:gd name="adj1" fmla="val -49385"/>
                <a:gd name="adj2" fmla="val 67899"/>
              </a:avLst>
            </a:prstGeom>
            <a:solidFill>
              <a:srgbClr val="00247D"/>
            </a:solidFill>
            <a:ln w="12700" cap="flat">
              <a:noFill/>
              <a:miter lim="400000"/>
            </a:ln>
            <a:effectLst/>
          </p:spPr>
          <p:txBody>
            <a:bodyPr wrap="square" lIns="50800" tIns="50800" rIns="50800" bIns="50800" numCol="1" anchor="ctr">
              <a:noAutofit/>
            </a:bodyPr>
            <a:lstStyle/>
            <a:p>
              <a:pPr defTabSz="825500">
                <a:defRPr sz="5000">
                  <a:solidFill>
                    <a:srgbClr val="FFFFFF"/>
                  </a:solidFill>
                  <a:latin typeface="Helvetica Neue Medium"/>
                  <a:ea typeface="Helvetica Neue Medium"/>
                  <a:cs typeface="Helvetica Neue Medium"/>
                  <a:sym typeface="Helvetica Neue Medium"/>
                </a:defRPr>
              </a:pPr>
              <a:endParaRPr/>
            </a:p>
          </p:txBody>
        </p:sp>
        <p:sp>
          <p:nvSpPr>
            <p:cNvPr id="475" name="Discuss"/>
            <p:cNvSpPr txBox="1"/>
            <p:nvPr/>
          </p:nvSpPr>
          <p:spPr>
            <a:xfrm>
              <a:off x="651059" y="793803"/>
              <a:ext cx="3143600" cy="85788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825500">
                <a:defRPr sz="5000">
                  <a:solidFill>
                    <a:srgbClr val="FFFFFF"/>
                  </a:solidFill>
                  <a:latin typeface="Helvetica Neue Medium"/>
                  <a:ea typeface="Helvetica Neue Medium"/>
                  <a:cs typeface="Helvetica Neue Medium"/>
                  <a:sym typeface="Helvetica Neue Medium"/>
                </a:defRPr>
              </a:lvl1pPr>
            </a:lstStyle>
            <a:p>
              <a:r>
                <a:t>Discuss</a:t>
              </a:r>
            </a:p>
          </p:txBody>
        </p:sp>
      </p:grpSp>
      <p:pic>
        <p:nvPicPr>
          <p:cNvPr id="477" name="Image" descr="Image"/>
          <p:cNvPicPr>
            <a:picLocks noChangeAspect="1"/>
          </p:cNvPicPr>
          <p:nvPr/>
        </p:nvPicPr>
        <p:blipFill>
          <a:blip r:embed="rId3"/>
          <a:stretch>
            <a:fillRect/>
          </a:stretch>
        </p:blipFill>
        <p:spPr>
          <a:xfrm>
            <a:off x="18571827" y="7003415"/>
            <a:ext cx="5238298" cy="4129258"/>
          </a:xfrm>
          <a:prstGeom prst="rect">
            <a:avLst/>
          </a:prstGeom>
          <a:ln w="25400">
            <a:solidFill>
              <a:srgbClr val="000000"/>
            </a:solidFill>
            <a:miter lim="400000"/>
          </a:ln>
        </p:spPr>
      </p:pic>
      <p:sp>
        <p:nvSpPr>
          <p:cNvPr id="478" name="Rectangle 7"/>
          <p:cNvSpPr/>
          <p:nvPr/>
        </p:nvSpPr>
        <p:spPr>
          <a:xfrm>
            <a:off x="85767" y="89999"/>
            <a:ext cx="24199968" cy="13536002"/>
          </a:xfrm>
          <a:prstGeom prst="rect">
            <a:avLst/>
          </a:prstGeom>
          <a:ln w="203200">
            <a:solidFill>
              <a:srgbClr val="C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4" name="4. What happens to the probe when it touches a planet?"/>
          <p:cNvGrpSpPr/>
          <p:nvPr/>
        </p:nvGrpSpPr>
        <p:grpSpPr>
          <a:xfrm>
            <a:off x="7539459" y="537685"/>
            <a:ext cx="7477219" cy="3406696"/>
            <a:chOff x="0" y="0"/>
            <a:chExt cx="7477218" cy="3406695"/>
          </a:xfrm>
        </p:grpSpPr>
        <p:sp>
          <p:nvSpPr>
            <p:cNvPr id="482" name="Rounded Rectangle"/>
            <p:cNvSpPr/>
            <p:nvPr/>
          </p:nvSpPr>
          <p:spPr>
            <a:xfrm>
              <a:off x="0" y="0"/>
              <a:ext cx="7477219" cy="3406696"/>
            </a:xfrm>
            <a:prstGeom prst="roundRect">
              <a:avLst>
                <a:gd name="adj" fmla="val 7303"/>
              </a:avLst>
            </a:prstGeom>
            <a:noFill/>
            <a:ln w="101600" cap="flat">
              <a:solidFill>
                <a:srgbClr val="2F2F2F"/>
              </a:solidFill>
              <a:prstDash val="solid"/>
              <a:miter lim="400000"/>
            </a:ln>
            <a:effectLst/>
          </p:spPr>
          <p:txBody>
            <a:bodyPr wrap="square" lIns="50800" tIns="50800" rIns="50800" bIns="50800" numCol="1" anchor="ctr">
              <a:noAutofit/>
            </a:bodyPr>
            <a:lstStyle/>
            <a:p>
              <a:pPr defTabSz="825500">
                <a:defRPr sz="4900">
                  <a:solidFill>
                    <a:srgbClr val="FFFFFF"/>
                  </a:solidFill>
                  <a:latin typeface="Helvetica Neue Medium"/>
                  <a:ea typeface="Helvetica Neue Medium"/>
                  <a:cs typeface="Helvetica Neue Medium"/>
                  <a:sym typeface="Helvetica Neue Medium"/>
                </a:defRPr>
              </a:pPr>
              <a:endParaRPr/>
            </a:p>
          </p:txBody>
        </p:sp>
        <p:sp>
          <p:nvSpPr>
            <p:cNvPr id="483" name="4. What happens to the probe when it touches a planet?"/>
            <p:cNvSpPr txBox="1"/>
            <p:nvPr/>
          </p:nvSpPr>
          <p:spPr>
            <a:xfrm>
              <a:off x="123668" y="264573"/>
              <a:ext cx="7229882" cy="28775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0" tIns="304800" rIns="304800" bIns="304800" numCol="1" anchor="ctr">
              <a:spAutoFit/>
            </a:bodyPr>
            <a:lstStyle>
              <a:lvl1pPr defTabSz="825500">
                <a:defRPr sz="4900">
                  <a:solidFill>
                    <a:srgbClr val="002060"/>
                  </a:solidFill>
                  <a:latin typeface="Helvetica Neue Medium"/>
                  <a:ea typeface="Helvetica Neue Medium"/>
                  <a:cs typeface="Helvetica Neue Medium"/>
                  <a:sym typeface="Helvetica Neue Medium"/>
                </a:defRPr>
              </a:lvl1pPr>
            </a:lstStyle>
            <a:p>
              <a:r>
                <a:t>4. What happens to the probe when it touches a planet?</a:t>
              </a:r>
            </a:p>
          </p:txBody>
        </p:sp>
      </p:grpSp>
      <p:grpSp>
        <p:nvGrpSpPr>
          <p:cNvPr id="487" name="3. How does the player launch the probe?"/>
          <p:cNvGrpSpPr/>
          <p:nvPr/>
        </p:nvGrpSpPr>
        <p:grpSpPr>
          <a:xfrm>
            <a:off x="879912" y="8670235"/>
            <a:ext cx="6316054" cy="3336424"/>
            <a:chOff x="0" y="0"/>
            <a:chExt cx="6316052" cy="3336423"/>
          </a:xfrm>
        </p:grpSpPr>
        <p:sp>
          <p:nvSpPr>
            <p:cNvPr id="485" name="Rounded Rectangle"/>
            <p:cNvSpPr/>
            <p:nvPr/>
          </p:nvSpPr>
          <p:spPr>
            <a:xfrm>
              <a:off x="0" y="0"/>
              <a:ext cx="6316053" cy="3336424"/>
            </a:xfrm>
            <a:prstGeom prst="roundRect">
              <a:avLst>
                <a:gd name="adj" fmla="val 8894"/>
              </a:avLst>
            </a:prstGeom>
            <a:noFill/>
            <a:ln w="101600" cap="flat">
              <a:solidFill>
                <a:srgbClr val="2F2F2F"/>
              </a:solidFill>
              <a:prstDash val="solid"/>
              <a:miter lim="400000"/>
            </a:ln>
            <a:effectLst/>
          </p:spPr>
          <p:txBody>
            <a:bodyPr wrap="square" lIns="50800" tIns="50800" rIns="50800" bIns="50800" numCol="1" anchor="ctr">
              <a:noAutofit/>
            </a:bodyPr>
            <a:lstStyle/>
            <a:p>
              <a:pPr defTabSz="825500">
                <a:defRPr sz="4700">
                  <a:solidFill>
                    <a:srgbClr val="FFFFFF"/>
                  </a:solidFill>
                  <a:latin typeface="Helvetica Neue Medium"/>
                  <a:ea typeface="Helvetica Neue Medium"/>
                  <a:cs typeface="Helvetica Neue Medium"/>
                  <a:sym typeface="Helvetica Neue Medium"/>
                </a:defRPr>
              </a:pPr>
              <a:endParaRPr/>
            </a:p>
          </p:txBody>
        </p:sp>
        <p:sp>
          <p:nvSpPr>
            <p:cNvPr id="486" name="3. How does the player launch the probe?"/>
            <p:cNvSpPr txBox="1"/>
            <p:nvPr/>
          </p:nvSpPr>
          <p:spPr>
            <a:xfrm>
              <a:off x="137712" y="286218"/>
              <a:ext cx="6040628" cy="27639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0" tIns="304800" rIns="304800" bIns="304800" numCol="1" anchor="ctr">
              <a:spAutoFit/>
            </a:bodyPr>
            <a:lstStyle>
              <a:lvl1pPr defTabSz="825500">
                <a:defRPr sz="4700">
                  <a:solidFill>
                    <a:srgbClr val="002060"/>
                  </a:solidFill>
                  <a:latin typeface="Helvetica Neue Medium"/>
                  <a:ea typeface="Helvetica Neue Medium"/>
                  <a:cs typeface="Helvetica Neue Medium"/>
                  <a:sym typeface="Helvetica Neue Medium"/>
                </a:defRPr>
              </a:lvl1pPr>
            </a:lstStyle>
            <a:p>
              <a:r>
                <a:t>3. How does the player launch the probe?</a:t>
              </a:r>
            </a:p>
          </p:txBody>
        </p:sp>
      </p:grpSp>
      <p:grpSp>
        <p:nvGrpSpPr>
          <p:cNvPr id="490" name="2. How does the player control the movement of the probe?"/>
          <p:cNvGrpSpPr/>
          <p:nvPr/>
        </p:nvGrpSpPr>
        <p:grpSpPr>
          <a:xfrm>
            <a:off x="879912" y="4196350"/>
            <a:ext cx="6335983" cy="4104471"/>
            <a:chOff x="0" y="0"/>
            <a:chExt cx="6335981" cy="4104470"/>
          </a:xfrm>
        </p:grpSpPr>
        <p:sp>
          <p:nvSpPr>
            <p:cNvPr id="488" name="Rounded Rectangle"/>
            <p:cNvSpPr/>
            <p:nvPr/>
          </p:nvSpPr>
          <p:spPr>
            <a:xfrm>
              <a:off x="0" y="0"/>
              <a:ext cx="6335982" cy="4104471"/>
            </a:xfrm>
            <a:prstGeom prst="roundRect">
              <a:avLst>
                <a:gd name="adj" fmla="val 7717"/>
              </a:avLst>
            </a:prstGeom>
            <a:noFill/>
            <a:ln w="101600" cap="flat">
              <a:solidFill>
                <a:srgbClr val="2F2F2F"/>
              </a:solidFill>
              <a:prstDash val="solid"/>
              <a:miter lim="400000"/>
            </a:ln>
            <a:effectLst/>
          </p:spPr>
          <p:txBody>
            <a:bodyPr wrap="square" lIns="50800" tIns="50800" rIns="50800" bIns="50800" numCol="1" anchor="ctr">
              <a:noAutofit/>
            </a:bodyPr>
            <a:lstStyle/>
            <a:p>
              <a:pPr defTabSz="825500">
                <a:defRPr sz="4900">
                  <a:solidFill>
                    <a:srgbClr val="FFFFFF"/>
                  </a:solidFill>
                  <a:latin typeface="Helvetica Neue Medium"/>
                  <a:ea typeface="Helvetica Neue Medium"/>
                  <a:cs typeface="Helvetica Neue Medium"/>
                  <a:sym typeface="Helvetica Neue Medium"/>
                </a:defRPr>
              </a:pPr>
              <a:endParaRPr/>
            </a:p>
          </p:txBody>
        </p:sp>
        <p:sp>
          <p:nvSpPr>
            <p:cNvPr id="489" name="2. How does the player control the movement of the probe?"/>
            <p:cNvSpPr txBox="1"/>
            <p:nvPr/>
          </p:nvSpPr>
          <p:spPr>
            <a:xfrm>
              <a:off x="143570" y="232460"/>
              <a:ext cx="6048842" cy="36395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0" tIns="304800" rIns="304800" bIns="304800" numCol="1" anchor="ctr">
              <a:spAutoFit/>
            </a:bodyPr>
            <a:lstStyle>
              <a:lvl1pPr defTabSz="825500">
                <a:defRPr sz="4900">
                  <a:solidFill>
                    <a:srgbClr val="002060"/>
                  </a:solidFill>
                  <a:latin typeface="Helvetica Neue Medium"/>
                  <a:ea typeface="Helvetica Neue Medium"/>
                  <a:cs typeface="Helvetica Neue Medium"/>
                  <a:sym typeface="Helvetica Neue Medium"/>
                </a:defRPr>
              </a:lvl1pPr>
            </a:lstStyle>
            <a:p>
              <a:r>
                <a:t>2. How does the player control the movement of the probe?</a:t>
              </a:r>
            </a:p>
          </p:txBody>
        </p:sp>
      </p:grpSp>
      <p:grpSp>
        <p:nvGrpSpPr>
          <p:cNvPr id="493" name="5. What happens to a planet when it is touched by the probe?"/>
          <p:cNvGrpSpPr/>
          <p:nvPr/>
        </p:nvGrpSpPr>
        <p:grpSpPr>
          <a:xfrm>
            <a:off x="7539459" y="4251507"/>
            <a:ext cx="7477220" cy="4104471"/>
            <a:chOff x="0" y="0"/>
            <a:chExt cx="7477218" cy="4104470"/>
          </a:xfrm>
        </p:grpSpPr>
        <p:sp>
          <p:nvSpPr>
            <p:cNvPr id="491" name="Rounded Rectangle"/>
            <p:cNvSpPr/>
            <p:nvPr/>
          </p:nvSpPr>
          <p:spPr>
            <a:xfrm>
              <a:off x="0" y="0"/>
              <a:ext cx="7477219" cy="4104471"/>
            </a:xfrm>
            <a:prstGeom prst="roundRect">
              <a:avLst>
                <a:gd name="adj" fmla="val 7717"/>
              </a:avLst>
            </a:prstGeom>
            <a:noFill/>
            <a:ln w="101600" cap="flat">
              <a:solidFill>
                <a:srgbClr val="2F2F2F"/>
              </a:solidFill>
              <a:prstDash val="solid"/>
              <a:miter lim="400000"/>
            </a:ln>
            <a:effectLst/>
          </p:spPr>
          <p:txBody>
            <a:bodyPr wrap="square" lIns="50800" tIns="50800" rIns="50800" bIns="50800" numCol="1" anchor="ctr">
              <a:noAutofit/>
            </a:bodyPr>
            <a:lstStyle/>
            <a:p>
              <a:pPr defTabSz="825500">
                <a:defRPr sz="4600">
                  <a:solidFill>
                    <a:srgbClr val="FFFFFF"/>
                  </a:solidFill>
                  <a:latin typeface="Helvetica Neue Medium"/>
                  <a:ea typeface="Helvetica Neue Medium"/>
                  <a:cs typeface="Helvetica Neue Medium"/>
                  <a:sym typeface="Helvetica Neue Medium"/>
                </a:defRPr>
              </a:pPr>
              <a:endParaRPr/>
            </a:p>
          </p:txBody>
        </p:sp>
        <p:sp>
          <p:nvSpPr>
            <p:cNvPr id="492" name="5. What happens to a planet when it is touched by the probe?"/>
            <p:cNvSpPr txBox="1"/>
            <p:nvPr/>
          </p:nvSpPr>
          <p:spPr>
            <a:xfrm>
              <a:off x="143570" y="689107"/>
              <a:ext cx="7190079" cy="27262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0" tIns="304800" rIns="304800" bIns="304800" numCol="1" anchor="ctr">
              <a:spAutoFit/>
            </a:bodyPr>
            <a:lstStyle>
              <a:lvl1pPr defTabSz="825500">
                <a:defRPr sz="4600">
                  <a:solidFill>
                    <a:srgbClr val="002060"/>
                  </a:solidFill>
                  <a:latin typeface="Helvetica Neue Medium"/>
                  <a:ea typeface="Helvetica Neue Medium"/>
                  <a:cs typeface="Helvetica Neue Medium"/>
                  <a:sym typeface="Helvetica Neue Medium"/>
                </a:defRPr>
              </a:lvl1pPr>
            </a:lstStyle>
            <a:p>
              <a:r>
                <a:t>5. What happens to a planet when it is touched by the probe?</a:t>
              </a:r>
            </a:p>
          </p:txBody>
        </p:sp>
      </p:grpSp>
      <p:grpSp>
        <p:nvGrpSpPr>
          <p:cNvPr id="496" name="8. What happens to the timer as the game is played?"/>
          <p:cNvGrpSpPr/>
          <p:nvPr/>
        </p:nvGrpSpPr>
        <p:grpSpPr>
          <a:xfrm>
            <a:off x="15390190" y="4289585"/>
            <a:ext cx="7904220" cy="4104471"/>
            <a:chOff x="0" y="0"/>
            <a:chExt cx="7904218" cy="4104470"/>
          </a:xfrm>
        </p:grpSpPr>
        <p:sp>
          <p:nvSpPr>
            <p:cNvPr id="494" name="Rounded Rectangle"/>
            <p:cNvSpPr/>
            <p:nvPr/>
          </p:nvSpPr>
          <p:spPr>
            <a:xfrm>
              <a:off x="0" y="0"/>
              <a:ext cx="7904219" cy="4104471"/>
            </a:xfrm>
            <a:prstGeom prst="roundRect">
              <a:avLst>
                <a:gd name="adj" fmla="val 7649"/>
              </a:avLst>
            </a:prstGeom>
            <a:noFill/>
            <a:ln w="101600" cap="flat">
              <a:solidFill>
                <a:srgbClr val="2F2F2F"/>
              </a:solidFill>
              <a:prstDash val="solid"/>
              <a:miter lim="400000"/>
            </a:ln>
            <a:effectLst/>
          </p:spPr>
          <p:txBody>
            <a:bodyPr wrap="square" lIns="50800" tIns="50800" rIns="50800" bIns="50800" numCol="1" anchor="ctr">
              <a:noAutofit/>
            </a:bodyPr>
            <a:lstStyle/>
            <a:p>
              <a:pPr defTabSz="825500">
                <a:defRPr sz="4700">
                  <a:solidFill>
                    <a:srgbClr val="FFFFFF"/>
                  </a:solidFill>
                  <a:latin typeface="Helvetica Neue Medium"/>
                  <a:ea typeface="Helvetica Neue Medium"/>
                  <a:cs typeface="Helvetica Neue Medium"/>
                  <a:sym typeface="Helvetica Neue Medium"/>
                </a:defRPr>
              </a:pPr>
              <a:endParaRPr/>
            </a:p>
          </p:txBody>
        </p:sp>
        <p:sp>
          <p:nvSpPr>
            <p:cNvPr id="495" name="8. What happens to the timer as the game is played?"/>
            <p:cNvSpPr txBox="1"/>
            <p:nvPr/>
          </p:nvSpPr>
          <p:spPr>
            <a:xfrm>
              <a:off x="142752" y="670242"/>
              <a:ext cx="7618714" cy="27639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0" tIns="304800" rIns="304800" bIns="304800" numCol="1" anchor="ctr">
              <a:spAutoFit/>
            </a:bodyPr>
            <a:lstStyle>
              <a:lvl1pPr defTabSz="825500">
                <a:defRPr sz="4700">
                  <a:solidFill>
                    <a:srgbClr val="002060"/>
                  </a:solidFill>
                  <a:latin typeface="Helvetica Neue Medium"/>
                  <a:ea typeface="Helvetica Neue Medium"/>
                  <a:cs typeface="Helvetica Neue Medium"/>
                  <a:sym typeface="Helvetica Neue Medium"/>
                </a:defRPr>
              </a:lvl1pPr>
            </a:lstStyle>
            <a:p>
              <a:r>
                <a:t>8. What happens to the timer as the game is played?</a:t>
              </a:r>
            </a:p>
          </p:txBody>
        </p:sp>
      </p:grpSp>
      <p:grpSp>
        <p:nvGrpSpPr>
          <p:cNvPr id="499" name="9. What happens if the probe successfully reaches all eight planets?"/>
          <p:cNvGrpSpPr/>
          <p:nvPr/>
        </p:nvGrpSpPr>
        <p:grpSpPr>
          <a:xfrm>
            <a:off x="15390190" y="8702881"/>
            <a:ext cx="7904220" cy="3283837"/>
            <a:chOff x="0" y="0"/>
            <a:chExt cx="7904218" cy="3283835"/>
          </a:xfrm>
        </p:grpSpPr>
        <p:sp>
          <p:nvSpPr>
            <p:cNvPr id="497" name="Rounded Rectangle"/>
            <p:cNvSpPr/>
            <p:nvPr/>
          </p:nvSpPr>
          <p:spPr>
            <a:xfrm>
              <a:off x="0" y="0"/>
              <a:ext cx="7904219" cy="3283836"/>
            </a:xfrm>
            <a:prstGeom prst="roundRect">
              <a:avLst>
                <a:gd name="adj" fmla="val 8738"/>
              </a:avLst>
            </a:prstGeom>
            <a:noFill/>
            <a:ln w="101600" cap="flat">
              <a:solidFill>
                <a:srgbClr val="2F2F2F"/>
              </a:solidFill>
              <a:prstDash val="solid"/>
              <a:miter lim="400000"/>
            </a:ln>
            <a:effectLst/>
          </p:spPr>
          <p:txBody>
            <a:bodyPr wrap="square" lIns="50800" tIns="50800" rIns="50800" bIns="50800" numCol="1" anchor="ctr">
              <a:noAutofit/>
            </a:bodyPr>
            <a:lstStyle/>
            <a:p>
              <a:pPr defTabSz="825500">
                <a:defRPr sz="4700">
                  <a:solidFill>
                    <a:srgbClr val="FFFFFF"/>
                  </a:solidFill>
                  <a:latin typeface="Helvetica Neue Medium"/>
                  <a:ea typeface="Helvetica Neue Medium"/>
                  <a:cs typeface="Helvetica Neue Medium"/>
                  <a:sym typeface="Helvetica Neue Medium"/>
                </a:defRPr>
              </a:pPr>
              <a:endParaRPr/>
            </a:p>
          </p:txBody>
        </p:sp>
        <p:sp>
          <p:nvSpPr>
            <p:cNvPr id="498" name="9. What happens if the probe successfully reaches all eight planets?"/>
            <p:cNvSpPr txBox="1"/>
            <p:nvPr/>
          </p:nvSpPr>
          <p:spPr>
            <a:xfrm>
              <a:off x="134842" y="259925"/>
              <a:ext cx="7634534" cy="27639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0" tIns="304800" rIns="304800" bIns="304800" numCol="1" anchor="ctr">
              <a:spAutoFit/>
            </a:bodyPr>
            <a:lstStyle>
              <a:lvl1pPr defTabSz="825500">
                <a:defRPr sz="4700">
                  <a:solidFill>
                    <a:srgbClr val="002060"/>
                  </a:solidFill>
                  <a:latin typeface="Helvetica Neue Medium"/>
                  <a:ea typeface="Helvetica Neue Medium"/>
                  <a:cs typeface="Helvetica Neue Medium"/>
                  <a:sym typeface="Helvetica Neue Medium"/>
                </a:defRPr>
              </a:lvl1pPr>
            </a:lstStyle>
            <a:p>
              <a:r>
                <a:t>9. What happens if the probe successfully reaches all eight planets?</a:t>
              </a:r>
            </a:p>
          </p:txBody>
        </p:sp>
      </p:grpSp>
      <p:grpSp>
        <p:nvGrpSpPr>
          <p:cNvPr id="502" name="7. When does the ‘Level’ at the top of the screen change?"/>
          <p:cNvGrpSpPr/>
          <p:nvPr/>
        </p:nvGrpSpPr>
        <p:grpSpPr>
          <a:xfrm>
            <a:off x="15390192" y="537685"/>
            <a:ext cx="7904219" cy="3436485"/>
            <a:chOff x="0" y="0"/>
            <a:chExt cx="7904218" cy="3436484"/>
          </a:xfrm>
        </p:grpSpPr>
        <p:sp>
          <p:nvSpPr>
            <p:cNvPr id="500" name="Rounded Rectangle"/>
            <p:cNvSpPr/>
            <p:nvPr/>
          </p:nvSpPr>
          <p:spPr>
            <a:xfrm>
              <a:off x="0" y="0"/>
              <a:ext cx="7904219" cy="3436485"/>
            </a:xfrm>
            <a:prstGeom prst="roundRect">
              <a:avLst>
                <a:gd name="adj" fmla="val 6945"/>
              </a:avLst>
            </a:prstGeom>
            <a:noFill/>
            <a:ln w="101600" cap="flat">
              <a:solidFill>
                <a:srgbClr val="2F2F2F"/>
              </a:solidFill>
              <a:prstDash val="solid"/>
              <a:miter lim="400000"/>
            </a:ln>
            <a:effectLst/>
          </p:spPr>
          <p:txBody>
            <a:bodyPr wrap="square" lIns="50800" tIns="50800" rIns="50800" bIns="50800" numCol="1" anchor="ctr">
              <a:noAutofit/>
            </a:bodyPr>
            <a:lstStyle/>
            <a:p>
              <a:pPr defTabSz="825500">
                <a:defRPr sz="4700">
                  <a:solidFill>
                    <a:srgbClr val="FFFFFF"/>
                  </a:solidFill>
                  <a:latin typeface="Helvetica Neue Medium"/>
                  <a:ea typeface="Helvetica Neue Medium"/>
                  <a:cs typeface="Helvetica Neue Medium"/>
                  <a:sym typeface="Helvetica Neue Medium"/>
                </a:defRPr>
              </a:pPr>
              <a:endParaRPr/>
            </a:p>
          </p:txBody>
        </p:sp>
        <p:sp>
          <p:nvSpPr>
            <p:cNvPr id="501" name="7. When does the ‘Level’ at the top of the screen change?"/>
            <p:cNvSpPr txBox="1"/>
            <p:nvPr/>
          </p:nvSpPr>
          <p:spPr>
            <a:xfrm>
              <a:off x="120701" y="336249"/>
              <a:ext cx="7662816" cy="27639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0" tIns="304800" rIns="304800" bIns="304800" numCol="1" anchor="ctr">
              <a:spAutoFit/>
            </a:bodyPr>
            <a:lstStyle>
              <a:lvl1pPr defTabSz="825500">
                <a:defRPr sz="4700">
                  <a:solidFill>
                    <a:srgbClr val="002060"/>
                  </a:solidFill>
                  <a:latin typeface="Helvetica Neue Medium"/>
                  <a:ea typeface="Helvetica Neue Medium"/>
                  <a:cs typeface="Helvetica Neue Medium"/>
                  <a:sym typeface="Helvetica Neue Medium"/>
                </a:defRPr>
              </a:lvl1pPr>
            </a:lstStyle>
            <a:p>
              <a:r>
                <a:t>7. When does the ‘Level’ at the top of the screen change?</a:t>
              </a:r>
            </a:p>
          </p:txBody>
        </p:sp>
      </p:grpSp>
      <p:grpSp>
        <p:nvGrpSpPr>
          <p:cNvPr id="505" name="6. What happens if the probe hits the edge of the screen?"/>
          <p:cNvGrpSpPr/>
          <p:nvPr/>
        </p:nvGrpSpPr>
        <p:grpSpPr>
          <a:xfrm>
            <a:off x="7561092" y="8670235"/>
            <a:ext cx="7455586" cy="3336424"/>
            <a:chOff x="0" y="0"/>
            <a:chExt cx="7455585" cy="3336423"/>
          </a:xfrm>
        </p:grpSpPr>
        <p:sp>
          <p:nvSpPr>
            <p:cNvPr id="503" name="Rounded Rectangle"/>
            <p:cNvSpPr/>
            <p:nvPr/>
          </p:nvSpPr>
          <p:spPr>
            <a:xfrm>
              <a:off x="0" y="0"/>
              <a:ext cx="7455586" cy="3336424"/>
            </a:xfrm>
            <a:prstGeom prst="roundRect">
              <a:avLst>
                <a:gd name="adj" fmla="val 8894"/>
              </a:avLst>
            </a:prstGeom>
            <a:noFill/>
            <a:ln w="101600" cap="flat">
              <a:solidFill>
                <a:srgbClr val="2F2F2F"/>
              </a:solidFill>
              <a:prstDash val="solid"/>
              <a:miter lim="400000"/>
            </a:ln>
            <a:effectLst/>
          </p:spPr>
          <p:txBody>
            <a:bodyPr wrap="square" lIns="50800" tIns="50800" rIns="50800" bIns="50800" numCol="1" anchor="ctr">
              <a:noAutofit/>
            </a:bodyPr>
            <a:lstStyle/>
            <a:p>
              <a:pPr defTabSz="825500">
                <a:defRPr sz="4700">
                  <a:solidFill>
                    <a:srgbClr val="FFFFFF"/>
                  </a:solidFill>
                  <a:latin typeface="Helvetica Neue Medium"/>
                  <a:ea typeface="Helvetica Neue Medium"/>
                  <a:cs typeface="Helvetica Neue Medium"/>
                  <a:sym typeface="Helvetica Neue Medium"/>
                </a:defRPr>
              </a:pPr>
              <a:endParaRPr/>
            </a:p>
          </p:txBody>
        </p:sp>
        <p:sp>
          <p:nvSpPr>
            <p:cNvPr id="504" name="6. What happens if the probe hits the edge of the screen?"/>
            <p:cNvSpPr txBox="1"/>
            <p:nvPr/>
          </p:nvSpPr>
          <p:spPr>
            <a:xfrm>
              <a:off x="137712" y="286218"/>
              <a:ext cx="7180161" cy="27639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0" tIns="304800" rIns="304800" bIns="304800" numCol="1" anchor="ctr">
              <a:spAutoFit/>
            </a:bodyPr>
            <a:lstStyle>
              <a:lvl1pPr defTabSz="825500">
                <a:defRPr sz="4700">
                  <a:solidFill>
                    <a:srgbClr val="002060"/>
                  </a:solidFill>
                  <a:latin typeface="Helvetica Neue Medium"/>
                  <a:ea typeface="Helvetica Neue Medium"/>
                  <a:cs typeface="Helvetica Neue Medium"/>
                  <a:sym typeface="Helvetica Neue Medium"/>
                </a:defRPr>
              </a:lvl1pPr>
            </a:lstStyle>
            <a:p>
              <a:r>
                <a:rPr dirty="0"/>
                <a:t>6. What happens if the probe hits the edge of the screen?</a:t>
              </a:r>
            </a:p>
          </p:txBody>
        </p:sp>
      </p:grpSp>
      <p:grpSp>
        <p:nvGrpSpPr>
          <p:cNvPr id="508" name="1. How does the player start the game?"/>
          <p:cNvGrpSpPr/>
          <p:nvPr/>
        </p:nvGrpSpPr>
        <p:grpSpPr>
          <a:xfrm>
            <a:off x="879912" y="537685"/>
            <a:ext cx="6335983" cy="3406696"/>
            <a:chOff x="0" y="0"/>
            <a:chExt cx="6335981" cy="3406695"/>
          </a:xfrm>
        </p:grpSpPr>
        <p:sp>
          <p:nvSpPr>
            <p:cNvPr id="506" name="Rounded Rectangle"/>
            <p:cNvSpPr/>
            <p:nvPr/>
          </p:nvSpPr>
          <p:spPr>
            <a:xfrm>
              <a:off x="0" y="0"/>
              <a:ext cx="6335982" cy="3406696"/>
            </a:xfrm>
            <a:prstGeom prst="roundRect">
              <a:avLst>
                <a:gd name="adj" fmla="val 6945"/>
              </a:avLst>
            </a:prstGeom>
            <a:noFill/>
            <a:ln w="101600" cap="flat">
              <a:solidFill>
                <a:srgbClr val="2F2F2F"/>
              </a:solidFill>
              <a:prstDash val="solid"/>
              <a:miter lim="400000"/>
            </a:ln>
            <a:effectLst/>
          </p:spPr>
          <p:txBody>
            <a:bodyPr wrap="square" lIns="50800" tIns="50800" rIns="50800" bIns="50800" numCol="1" anchor="ctr">
              <a:noAutofit/>
            </a:bodyPr>
            <a:lstStyle/>
            <a:p>
              <a:pPr defTabSz="825500">
                <a:defRPr sz="4700">
                  <a:solidFill>
                    <a:srgbClr val="FFFFFF"/>
                  </a:solidFill>
                  <a:latin typeface="Helvetica Neue Medium"/>
                  <a:ea typeface="Helvetica Neue Medium"/>
                  <a:cs typeface="Helvetica Neue Medium"/>
                  <a:sym typeface="Helvetica Neue Medium"/>
                </a:defRPr>
              </a:pPr>
              <a:endParaRPr/>
            </a:p>
          </p:txBody>
        </p:sp>
        <p:sp>
          <p:nvSpPr>
            <p:cNvPr id="507" name="1. How does the player start the game?"/>
            <p:cNvSpPr txBox="1"/>
            <p:nvPr/>
          </p:nvSpPr>
          <p:spPr>
            <a:xfrm>
              <a:off x="120096" y="321354"/>
              <a:ext cx="6095790" cy="27639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0" tIns="304800" rIns="304800" bIns="304800" numCol="1" anchor="ctr">
              <a:spAutoFit/>
            </a:bodyPr>
            <a:lstStyle>
              <a:lvl1pPr defTabSz="825500">
                <a:defRPr sz="4700">
                  <a:solidFill>
                    <a:srgbClr val="002060"/>
                  </a:solidFill>
                  <a:latin typeface="Helvetica Neue Medium"/>
                  <a:ea typeface="Helvetica Neue Medium"/>
                  <a:cs typeface="Helvetica Neue Medium"/>
                  <a:sym typeface="Helvetica Neue Medium"/>
                </a:defRPr>
              </a:lvl1pPr>
            </a:lstStyle>
            <a:p>
              <a:r>
                <a:t>1. How does the player start the game?</a:t>
              </a:r>
            </a:p>
          </p:txBody>
        </p:sp>
      </p:grpSp>
      <p:sp>
        <p:nvSpPr>
          <p:cNvPr id="509" name="Looking at the completed project"/>
          <p:cNvSpPr txBox="1"/>
          <p:nvPr/>
        </p:nvSpPr>
        <p:spPr>
          <a:xfrm>
            <a:off x="157259" y="12675857"/>
            <a:ext cx="16630090" cy="1009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l">
              <a:lnSpc>
                <a:spcPct val="80000"/>
              </a:lnSpc>
              <a:defRPr sz="6000" b="1" spc="-170">
                <a:solidFill>
                  <a:srgbClr val="000000"/>
                </a:solidFill>
              </a:defRPr>
            </a:lvl1pPr>
          </a:lstStyle>
          <a:p>
            <a:r>
              <a:rPr dirty="0" err="1"/>
              <a:t>Analysing</a:t>
            </a:r>
            <a:r>
              <a:rPr dirty="0"/>
              <a:t> gameplay</a:t>
            </a:r>
          </a:p>
        </p:txBody>
      </p:sp>
      <p:sp>
        <p:nvSpPr>
          <p:cNvPr id="510" name="Rectangle 15"/>
          <p:cNvSpPr/>
          <p:nvPr/>
        </p:nvSpPr>
        <p:spPr>
          <a:xfrm>
            <a:off x="85767" y="89999"/>
            <a:ext cx="24199968" cy="13536002"/>
          </a:xfrm>
          <a:prstGeom prst="rect">
            <a:avLst/>
          </a:prstGeom>
          <a:ln w="203200">
            <a:solidFill>
              <a:srgbClr val="C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Checking our knowledge and understanding…"/>
          <p:cNvSpPr txBox="1">
            <a:spLocks noGrp="1"/>
          </p:cNvSpPr>
          <p:nvPr>
            <p:ph type="title"/>
          </p:nvPr>
        </p:nvSpPr>
        <p:spPr>
          <a:xfrm>
            <a:off x="1206497" y="4149978"/>
            <a:ext cx="21971006" cy="5933790"/>
          </a:xfrm>
          <a:prstGeom prst="rect">
            <a:avLst/>
          </a:prstGeom>
        </p:spPr>
        <p:txBody>
          <a:bodyPr/>
          <a:lstStyle/>
          <a:p>
            <a:pPr defTabSz="1682452">
              <a:defRPr sz="8000" spc="-200"/>
            </a:pPr>
            <a:r>
              <a:t>Watch the gameplay demo video</a:t>
            </a:r>
          </a:p>
          <a:p>
            <a:pPr defTabSz="1682452">
              <a:defRPr sz="8000" spc="-200"/>
            </a:pPr>
            <a:br/>
            <a:r>
              <a:rPr u="sng">
                <a:solidFill>
                  <a:srgbClr val="0000FF"/>
                </a:solidFill>
                <a:uFill>
                  <a:solidFill>
                    <a:srgbClr val="0000FF"/>
                  </a:solidFill>
                </a:uFill>
                <a:hlinkClick r:id="rId3"/>
              </a:rPr>
              <a:t>https://youtu.be/QhOCT0MfLoI</a:t>
            </a:r>
          </a:p>
        </p:txBody>
      </p:sp>
      <p:sp>
        <p:nvSpPr>
          <p:cNvPr id="515"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28</a:t>
            </a:fld>
            <a:endParaRPr/>
          </a:p>
        </p:txBody>
      </p:sp>
      <p:grpSp>
        <p:nvGrpSpPr>
          <p:cNvPr id="518" name="Learn"/>
          <p:cNvGrpSpPr/>
          <p:nvPr/>
        </p:nvGrpSpPr>
        <p:grpSpPr>
          <a:xfrm>
            <a:off x="19089918" y="976970"/>
            <a:ext cx="4202117" cy="2469578"/>
            <a:chOff x="0" y="0"/>
            <a:chExt cx="4202115" cy="2469577"/>
          </a:xfrm>
        </p:grpSpPr>
        <p:sp>
          <p:nvSpPr>
            <p:cNvPr id="516" name="Quote Bubble"/>
            <p:cNvSpPr/>
            <p:nvPr/>
          </p:nvSpPr>
          <p:spPr>
            <a:xfrm>
              <a:off x="0" y="0"/>
              <a:ext cx="4202116" cy="2469578"/>
            </a:xfrm>
            <a:prstGeom prst="wedgeEllipseCallout">
              <a:avLst>
                <a:gd name="adj1" fmla="val -49385"/>
                <a:gd name="adj2" fmla="val 66754"/>
              </a:avLst>
            </a:prstGeom>
            <a:solidFill>
              <a:srgbClr val="00247D"/>
            </a:solidFill>
            <a:ln w="12700" cap="flat">
              <a:noFill/>
              <a:miter lim="400000"/>
            </a:ln>
            <a:effectLst/>
          </p:spPr>
          <p:txBody>
            <a:bodyPr wrap="square" lIns="50800" tIns="50800" rIns="50800" bIns="50800" numCol="1" anchor="ctr">
              <a:noAutofit/>
            </a:bodyPr>
            <a:lstStyle/>
            <a:p>
              <a:pPr defTabSz="825500">
                <a:defRPr sz="5000">
                  <a:solidFill>
                    <a:srgbClr val="FFFFFF"/>
                  </a:solidFill>
                  <a:latin typeface="Helvetica Neue Medium"/>
                  <a:ea typeface="Helvetica Neue Medium"/>
                  <a:cs typeface="Helvetica Neue Medium"/>
                  <a:sym typeface="Helvetica Neue Medium"/>
                </a:defRPr>
              </a:pPr>
              <a:endParaRPr/>
            </a:p>
          </p:txBody>
        </p:sp>
        <p:sp>
          <p:nvSpPr>
            <p:cNvPr id="517" name="Discuss"/>
            <p:cNvSpPr txBox="1"/>
            <p:nvPr/>
          </p:nvSpPr>
          <p:spPr>
            <a:xfrm>
              <a:off x="615385" y="805848"/>
              <a:ext cx="2971346" cy="85788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825500">
                <a:defRPr sz="5000">
                  <a:solidFill>
                    <a:srgbClr val="FFFFFF"/>
                  </a:solidFill>
                  <a:latin typeface="Helvetica Neue Medium"/>
                  <a:ea typeface="Helvetica Neue Medium"/>
                  <a:cs typeface="Helvetica Neue Medium"/>
                  <a:sym typeface="Helvetica Neue Medium"/>
                </a:defRPr>
              </a:lvl1pPr>
            </a:lstStyle>
            <a:p>
              <a:r>
                <a:t>Discuss</a:t>
              </a:r>
            </a:p>
          </p:txBody>
        </p:sp>
      </p:grpSp>
      <p:sp>
        <p:nvSpPr>
          <p:cNvPr id="519" name="Rectangle 4"/>
          <p:cNvSpPr/>
          <p:nvPr/>
        </p:nvSpPr>
        <p:spPr>
          <a:xfrm>
            <a:off x="85767" y="89999"/>
            <a:ext cx="24199968" cy="13536002"/>
          </a:xfrm>
          <a:prstGeom prst="rect">
            <a:avLst/>
          </a:prstGeom>
          <a:ln w="203200">
            <a:solidFill>
              <a:srgbClr val="C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5" name="4. What happens to the probe when it touches a planet?"/>
          <p:cNvGrpSpPr/>
          <p:nvPr/>
        </p:nvGrpSpPr>
        <p:grpSpPr>
          <a:xfrm>
            <a:off x="7539459" y="537685"/>
            <a:ext cx="7477219" cy="3406696"/>
            <a:chOff x="0" y="0"/>
            <a:chExt cx="7477218" cy="3406695"/>
          </a:xfrm>
        </p:grpSpPr>
        <p:sp>
          <p:nvSpPr>
            <p:cNvPr id="523" name="Rounded Rectangle"/>
            <p:cNvSpPr/>
            <p:nvPr/>
          </p:nvSpPr>
          <p:spPr>
            <a:xfrm>
              <a:off x="0" y="0"/>
              <a:ext cx="7477219" cy="3406696"/>
            </a:xfrm>
            <a:prstGeom prst="roundRect">
              <a:avLst>
                <a:gd name="adj" fmla="val 7303"/>
              </a:avLst>
            </a:prstGeom>
            <a:noFill/>
            <a:ln w="101600" cap="flat">
              <a:solidFill>
                <a:srgbClr val="2F2F2F"/>
              </a:solidFill>
              <a:prstDash val="solid"/>
              <a:miter lim="400000"/>
            </a:ln>
            <a:effectLst/>
          </p:spPr>
          <p:txBody>
            <a:bodyPr wrap="square" lIns="50800" tIns="50800" rIns="50800" bIns="50800" numCol="1" anchor="ctr">
              <a:noAutofit/>
            </a:bodyPr>
            <a:lstStyle/>
            <a:p>
              <a:pPr defTabSz="825500">
                <a:defRPr sz="4900">
                  <a:solidFill>
                    <a:srgbClr val="FFFFFF"/>
                  </a:solidFill>
                  <a:latin typeface="Helvetica Neue Medium"/>
                  <a:ea typeface="Helvetica Neue Medium"/>
                  <a:cs typeface="Helvetica Neue Medium"/>
                  <a:sym typeface="Helvetica Neue Medium"/>
                </a:defRPr>
              </a:pPr>
              <a:endParaRPr/>
            </a:p>
          </p:txBody>
        </p:sp>
        <p:sp>
          <p:nvSpPr>
            <p:cNvPr id="524" name="4. What happens to the probe when it touches a planet?"/>
            <p:cNvSpPr txBox="1"/>
            <p:nvPr/>
          </p:nvSpPr>
          <p:spPr>
            <a:xfrm>
              <a:off x="123668" y="264573"/>
              <a:ext cx="7229882" cy="28775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0" tIns="304800" rIns="304800" bIns="304800" numCol="1" anchor="ctr">
              <a:spAutoFit/>
            </a:bodyPr>
            <a:lstStyle>
              <a:lvl1pPr defTabSz="825500">
                <a:defRPr sz="4900">
                  <a:solidFill>
                    <a:srgbClr val="002060"/>
                  </a:solidFill>
                  <a:latin typeface="Helvetica Neue Medium"/>
                  <a:ea typeface="Helvetica Neue Medium"/>
                  <a:cs typeface="Helvetica Neue Medium"/>
                  <a:sym typeface="Helvetica Neue Medium"/>
                </a:defRPr>
              </a:lvl1pPr>
            </a:lstStyle>
            <a:p>
              <a:r>
                <a:t>4. What happens to the probe when it touches a planet?</a:t>
              </a:r>
            </a:p>
          </p:txBody>
        </p:sp>
      </p:grpSp>
      <p:grpSp>
        <p:nvGrpSpPr>
          <p:cNvPr id="528" name="3. How does the player launch the probe?"/>
          <p:cNvGrpSpPr/>
          <p:nvPr/>
        </p:nvGrpSpPr>
        <p:grpSpPr>
          <a:xfrm>
            <a:off x="879912" y="8670235"/>
            <a:ext cx="6316054" cy="3336424"/>
            <a:chOff x="0" y="0"/>
            <a:chExt cx="6316052" cy="3336423"/>
          </a:xfrm>
        </p:grpSpPr>
        <p:sp>
          <p:nvSpPr>
            <p:cNvPr id="526" name="Rounded Rectangle"/>
            <p:cNvSpPr/>
            <p:nvPr/>
          </p:nvSpPr>
          <p:spPr>
            <a:xfrm>
              <a:off x="0" y="0"/>
              <a:ext cx="6316053" cy="3336424"/>
            </a:xfrm>
            <a:prstGeom prst="roundRect">
              <a:avLst>
                <a:gd name="adj" fmla="val 8894"/>
              </a:avLst>
            </a:prstGeom>
            <a:noFill/>
            <a:ln w="101600" cap="flat">
              <a:solidFill>
                <a:srgbClr val="2F2F2F"/>
              </a:solidFill>
              <a:prstDash val="solid"/>
              <a:miter lim="400000"/>
            </a:ln>
            <a:effectLst/>
          </p:spPr>
          <p:txBody>
            <a:bodyPr wrap="square" lIns="50800" tIns="50800" rIns="50800" bIns="50800" numCol="1" anchor="ctr">
              <a:noAutofit/>
            </a:bodyPr>
            <a:lstStyle/>
            <a:p>
              <a:pPr defTabSz="825500">
                <a:defRPr sz="4700">
                  <a:solidFill>
                    <a:srgbClr val="FFFFFF"/>
                  </a:solidFill>
                  <a:latin typeface="Helvetica Neue Medium"/>
                  <a:ea typeface="Helvetica Neue Medium"/>
                  <a:cs typeface="Helvetica Neue Medium"/>
                  <a:sym typeface="Helvetica Neue Medium"/>
                </a:defRPr>
              </a:pPr>
              <a:endParaRPr/>
            </a:p>
          </p:txBody>
        </p:sp>
        <p:sp>
          <p:nvSpPr>
            <p:cNvPr id="527" name="3. How does the player launch the probe?"/>
            <p:cNvSpPr txBox="1"/>
            <p:nvPr/>
          </p:nvSpPr>
          <p:spPr>
            <a:xfrm>
              <a:off x="137712" y="286218"/>
              <a:ext cx="6040628" cy="27639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0" tIns="304800" rIns="304800" bIns="304800" numCol="1" anchor="ctr">
              <a:spAutoFit/>
            </a:bodyPr>
            <a:lstStyle>
              <a:lvl1pPr defTabSz="825500">
                <a:defRPr sz="4700">
                  <a:solidFill>
                    <a:srgbClr val="002060"/>
                  </a:solidFill>
                  <a:latin typeface="Helvetica Neue Medium"/>
                  <a:ea typeface="Helvetica Neue Medium"/>
                  <a:cs typeface="Helvetica Neue Medium"/>
                  <a:sym typeface="Helvetica Neue Medium"/>
                </a:defRPr>
              </a:lvl1pPr>
            </a:lstStyle>
            <a:p>
              <a:r>
                <a:t>3. How does the player launch the probe?</a:t>
              </a:r>
            </a:p>
          </p:txBody>
        </p:sp>
      </p:grpSp>
      <p:grpSp>
        <p:nvGrpSpPr>
          <p:cNvPr id="531" name="2. How does the player control the movement of the probe?"/>
          <p:cNvGrpSpPr/>
          <p:nvPr/>
        </p:nvGrpSpPr>
        <p:grpSpPr>
          <a:xfrm>
            <a:off x="879912" y="4196350"/>
            <a:ext cx="6335983" cy="4104471"/>
            <a:chOff x="0" y="0"/>
            <a:chExt cx="6335981" cy="4104470"/>
          </a:xfrm>
        </p:grpSpPr>
        <p:sp>
          <p:nvSpPr>
            <p:cNvPr id="529" name="Rounded Rectangle"/>
            <p:cNvSpPr/>
            <p:nvPr/>
          </p:nvSpPr>
          <p:spPr>
            <a:xfrm>
              <a:off x="0" y="0"/>
              <a:ext cx="6335982" cy="4104471"/>
            </a:xfrm>
            <a:prstGeom prst="roundRect">
              <a:avLst>
                <a:gd name="adj" fmla="val 7717"/>
              </a:avLst>
            </a:prstGeom>
            <a:noFill/>
            <a:ln w="101600" cap="flat">
              <a:solidFill>
                <a:srgbClr val="2F2F2F"/>
              </a:solidFill>
              <a:prstDash val="solid"/>
              <a:miter lim="400000"/>
            </a:ln>
            <a:effectLst/>
          </p:spPr>
          <p:txBody>
            <a:bodyPr wrap="square" lIns="50800" tIns="50800" rIns="50800" bIns="50800" numCol="1" anchor="ctr">
              <a:noAutofit/>
            </a:bodyPr>
            <a:lstStyle/>
            <a:p>
              <a:pPr defTabSz="825500">
                <a:defRPr sz="4900">
                  <a:solidFill>
                    <a:srgbClr val="FFFFFF"/>
                  </a:solidFill>
                  <a:latin typeface="Helvetica Neue Medium"/>
                  <a:ea typeface="Helvetica Neue Medium"/>
                  <a:cs typeface="Helvetica Neue Medium"/>
                  <a:sym typeface="Helvetica Neue Medium"/>
                </a:defRPr>
              </a:pPr>
              <a:endParaRPr/>
            </a:p>
          </p:txBody>
        </p:sp>
        <p:sp>
          <p:nvSpPr>
            <p:cNvPr id="530" name="2. How does the player control the movement of the probe?"/>
            <p:cNvSpPr txBox="1"/>
            <p:nvPr/>
          </p:nvSpPr>
          <p:spPr>
            <a:xfrm>
              <a:off x="143570" y="232460"/>
              <a:ext cx="6048842" cy="36395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0" tIns="304800" rIns="304800" bIns="304800" numCol="1" anchor="ctr">
              <a:spAutoFit/>
            </a:bodyPr>
            <a:lstStyle>
              <a:lvl1pPr defTabSz="825500">
                <a:defRPr sz="4900">
                  <a:solidFill>
                    <a:srgbClr val="002060"/>
                  </a:solidFill>
                  <a:latin typeface="Helvetica Neue Medium"/>
                  <a:ea typeface="Helvetica Neue Medium"/>
                  <a:cs typeface="Helvetica Neue Medium"/>
                  <a:sym typeface="Helvetica Neue Medium"/>
                </a:defRPr>
              </a:lvl1pPr>
            </a:lstStyle>
            <a:p>
              <a:r>
                <a:t>2. How does the player control the movement of the probe?</a:t>
              </a:r>
            </a:p>
          </p:txBody>
        </p:sp>
      </p:grpSp>
      <p:grpSp>
        <p:nvGrpSpPr>
          <p:cNvPr id="534" name="5. What happens to a planet when it is touched by the probe?"/>
          <p:cNvGrpSpPr/>
          <p:nvPr/>
        </p:nvGrpSpPr>
        <p:grpSpPr>
          <a:xfrm>
            <a:off x="7539459" y="4251507"/>
            <a:ext cx="7477220" cy="4104471"/>
            <a:chOff x="0" y="0"/>
            <a:chExt cx="7477218" cy="4104470"/>
          </a:xfrm>
        </p:grpSpPr>
        <p:sp>
          <p:nvSpPr>
            <p:cNvPr id="532" name="Rounded Rectangle"/>
            <p:cNvSpPr/>
            <p:nvPr/>
          </p:nvSpPr>
          <p:spPr>
            <a:xfrm>
              <a:off x="0" y="0"/>
              <a:ext cx="7477219" cy="4104471"/>
            </a:xfrm>
            <a:prstGeom prst="roundRect">
              <a:avLst>
                <a:gd name="adj" fmla="val 7717"/>
              </a:avLst>
            </a:prstGeom>
            <a:noFill/>
            <a:ln w="101600" cap="flat">
              <a:solidFill>
                <a:srgbClr val="2F2F2F"/>
              </a:solidFill>
              <a:prstDash val="solid"/>
              <a:miter lim="400000"/>
            </a:ln>
            <a:effectLst/>
          </p:spPr>
          <p:txBody>
            <a:bodyPr wrap="square" lIns="50800" tIns="50800" rIns="50800" bIns="50800" numCol="1" anchor="ctr">
              <a:noAutofit/>
            </a:bodyPr>
            <a:lstStyle/>
            <a:p>
              <a:pPr defTabSz="825500">
                <a:defRPr sz="4600">
                  <a:solidFill>
                    <a:srgbClr val="FFFFFF"/>
                  </a:solidFill>
                  <a:latin typeface="Helvetica Neue Medium"/>
                  <a:ea typeface="Helvetica Neue Medium"/>
                  <a:cs typeface="Helvetica Neue Medium"/>
                  <a:sym typeface="Helvetica Neue Medium"/>
                </a:defRPr>
              </a:pPr>
              <a:endParaRPr/>
            </a:p>
          </p:txBody>
        </p:sp>
        <p:sp>
          <p:nvSpPr>
            <p:cNvPr id="533" name="5. What happens to a planet when it is touched by the probe?"/>
            <p:cNvSpPr txBox="1"/>
            <p:nvPr/>
          </p:nvSpPr>
          <p:spPr>
            <a:xfrm>
              <a:off x="143570" y="689107"/>
              <a:ext cx="7190079" cy="27262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0" tIns="304800" rIns="304800" bIns="304800" numCol="1" anchor="ctr">
              <a:spAutoFit/>
            </a:bodyPr>
            <a:lstStyle>
              <a:lvl1pPr defTabSz="825500">
                <a:defRPr sz="4600">
                  <a:solidFill>
                    <a:srgbClr val="002060"/>
                  </a:solidFill>
                  <a:latin typeface="Helvetica Neue Medium"/>
                  <a:ea typeface="Helvetica Neue Medium"/>
                  <a:cs typeface="Helvetica Neue Medium"/>
                  <a:sym typeface="Helvetica Neue Medium"/>
                </a:defRPr>
              </a:lvl1pPr>
            </a:lstStyle>
            <a:p>
              <a:r>
                <a:t>5. What happens to a planet when it is touched by the probe?</a:t>
              </a:r>
            </a:p>
          </p:txBody>
        </p:sp>
      </p:grpSp>
      <p:grpSp>
        <p:nvGrpSpPr>
          <p:cNvPr id="537" name="8. What happens to the timer as the game is played?"/>
          <p:cNvGrpSpPr/>
          <p:nvPr/>
        </p:nvGrpSpPr>
        <p:grpSpPr>
          <a:xfrm>
            <a:off x="15390190" y="4289585"/>
            <a:ext cx="7904220" cy="4104471"/>
            <a:chOff x="0" y="0"/>
            <a:chExt cx="7904218" cy="4104470"/>
          </a:xfrm>
        </p:grpSpPr>
        <p:sp>
          <p:nvSpPr>
            <p:cNvPr id="535" name="Rounded Rectangle"/>
            <p:cNvSpPr/>
            <p:nvPr/>
          </p:nvSpPr>
          <p:spPr>
            <a:xfrm>
              <a:off x="0" y="0"/>
              <a:ext cx="7904219" cy="4104471"/>
            </a:xfrm>
            <a:prstGeom prst="roundRect">
              <a:avLst>
                <a:gd name="adj" fmla="val 7649"/>
              </a:avLst>
            </a:prstGeom>
            <a:noFill/>
            <a:ln w="101600" cap="flat">
              <a:solidFill>
                <a:srgbClr val="2F2F2F"/>
              </a:solidFill>
              <a:prstDash val="solid"/>
              <a:miter lim="400000"/>
            </a:ln>
            <a:effectLst/>
          </p:spPr>
          <p:txBody>
            <a:bodyPr wrap="square" lIns="50800" tIns="50800" rIns="50800" bIns="50800" numCol="1" anchor="ctr">
              <a:noAutofit/>
            </a:bodyPr>
            <a:lstStyle/>
            <a:p>
              <a:pPr defTabSz="825500">
                <a:defRPr sz="4700">
                  <a:solidFill>
                    <a:srgbClr val="FFFFFF"/>
                  </a:solidFill>
                  <a:latin typeface="Helvetica Neue Medium"/>
                  <a:ea typeface="Helvetica Neue Medium"/>
                  <a:cs typeface="Helvetica Neue Medium"/>
                  <a:sym typeface="Helvetica Neue Medium"/>
                </a:defRPr>
              </a:pPr>
              <a:endParaRPr/>
            </a:p>
          </p:txBody>
        </p:sp>
        <p:sp>
          <p:nvSpPr>
            <p:cNvPr id="536" name="8. What happens to the timer as the game is played?"/>
            <p:cNvSpPr txBox="1"/>
            <p:nvPr/>
          </p:nvSpPr>
          <p:spPr>
            <a:xfrm>
              <a:off x="142752" y="670242"/>
              <a:ext cx="7618714" cy="27639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0" tIns="304800" rIns="304800" bIns="304800" numCol="1" anchor="ctr">
              <a:spAutoFit/>
            </a:bodyPr>
            <a:lstStyle>
              <a:lvl1pPr defTabSz="825500">
                <a:defRPr sz="4700">
                  <a:solidFill>
                    <a:srgbClr val="002060"/>
                  </a:solidFill>
                  <a:latin typeface="Helvetica Neue Medium"/>
                  <a:ea typeface="Helvetica Neue Medium"/>
                  <a:cs typeface="Helvetica Neue Medium"/>
                  <a:sym typeface="Helvetica Neue Medium"/>
                </a:defRPr>
              </a:lvl1pPr>
            </a:lstStyle>
            <a:p>
              <a:r>
                <a:t>8. What happens to the timer as the game is played?</a:t>
              </a:r>
            </a:p>
          </p:txBody>
        </p:sp>
      </p:grpSp>
      <p:grpSp>
        <p:nvGrpSpPr>
          <p:cNvPr id="540" name="9. What happens if the probe successfully reaches all eight planets?"/>
          <p:cNvGrpSpPr/>
          <p:nvPr/>
        </p:nvGrpSpPr>
        <p:grpSpPr>
          <a:xfrm>
            <a:off x="15390190" y="8702881"/>
            <a:ext cx="7904220" cy="3283837"/>
            <a:chOff x="0" y="0"/>
            <a:chExt cx="7904218" cy="3283835"/>
          </a:xfrm>
        </p:grpSpPr>
        <p:sp>
          <p:nvSpPr>
            <p:cNvPr id="538" name="Rounded Rectangle"/>
            <p:cNvSpPr/>
            <p:nvPr/>
          </p:nvSpPr>
          <p:spPr>
            <a:xfrm>
              <a:off x="0" y="0"/>
              <a:ext cx="7904219" cy="3283836"/>
            </a:xfrm>
            <a:prstGeom prst="roundRect">
              <a:avLst>
                <a:gd name="adj" fmla="val 8738"/>
              </a:avLst>
            </a:prstGeom>
            <a:noFill/>
            <a:ln w="101600" cap="flat">
              <a:solidFill>
                <a:srgbClr val="2F2F2F"/>
              </a:solidFill>
              <a:prstDash val="solid"/>
              <a:miter lim="400000"/>
            </a:ln>
            <a:effectLst/>
          </p:spPr>
          <p:txBody>
            <a:bodyPr wrap="square" lIns="50800" tIns="50800" rIns="50800" bIns="50800" numCol="1" anchor="ctr">
              <a:noAutofit/>
            </a:bodyPr>
            <a:lstStyle/>
            <a:p>
              <a:pPr defTabSz="825500">
                <a:defRPr sz="4700">
                  <a:solidFill>
                    <a:srgbClr val="FFFFFF"/>
                  </a:solidFill>
                  <a:latin typeface="Helvetica Neue Medium"/>
                  <a:ea typeface="Helvetica Neue Medium"/>
                  <a:cs typeface="Helvetica Neue Medium"/>
                  <a:sym typeface="Helvetica Neue Medium"/>
                </a:defRPr>
              </a:pPr>
              <a:endParaRPr/>
            </a:p>
          </p:txBody>
        </p:sp>
        <p:sp>
          <p:nvSpPr>
            <p:cNvPr id="539" name="9. What happens if the probe successfully reaches all eight planets?"/>
            <p:cNvSpPr txBox="1"/>
            <p:nvPr/>
          </p:nvSpPr>
          <p:spPr>
            <a:xfrm>
              <a:off x="134842" y="259925"/>
              <a:ext cx="7634534" cy="27639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0" tIns="304800" rIns="304800" bIns="304800" numCol="1" anchor="ctr">
              <a:spAutoFit/>
            </a:bodyPr>
            <a:lstStyle>
              <a:lvl1pPr defTabSz="825500">
                <a:defRPr sz="4700">
                  <a:solidFill>
                    <a:srgbClr val="002060"/>
                  </a:solidFill>
                  <a:latin typeface="Helvetica Neue Medium"/>
                  <a:ea typeface="Helvetica Neue Medium"/>
                  <a:cs typeface="Helvetica Neue Medium"/>
                  <a:sym typeface="Helvetica Neue Medium"/>
                </a:defRPr>
              </a:lvl1pPr>
            </a:lstStyle>
            <a:p>
              <a:r>
                <a:t>9. What happens if the probe successfully reaches all eight planets?</a:t>
              </a:r>
            </a:p>
          </p:txBody>
        </p:sp>
      </p:grpSp>
      <p:grpSp>
        <p:nvGrpSpPr>
          <p:cNvPr id="543" name="7. When does the ‘Level’ at the top of the screen change?"/>
          <p:cNvGrpSpPr/>
          <p:nvPr/>
        </p:nvGrpSpPr>
        <p:grpSpPr>
          <a:xfrm>
            <a:off x="15390192" y="537685"/>
            <a:ext cx="7904219" cy="3436485"/>
            <a:chOff x="0" y="0"/>
            <a:chExt cx="7904218" cy="3436484"/>
          </a:xfrm>
        </p:grpSpPr>
        <p:sp>
          <p:nvSpPr>
            <p:cNvPr id="541" name="Rounded Rectangle"/>
            <p:cNvSpPr/>
            <p:nvPr/>
          </p:nvSpPr>
          <p:spPr>
            <a:xfrm>
              <a:off x="0" y="0"/>
              <a:ext cx="7904219" cy="3436485"/>
            </a:xfrm>
            <a:prstGeom prst="roundRect">
              <a:avLst>
                <a:gd name="adj" fmla="val 6945"/>
              </a:avLst>
            </a:prstGeom>
            <a:noFill/>
            <a:ln w="101600" cap="flat">
              <a:solidFill>
                <a:srgbClr val="2F2F2F"/>
              </a:solidFill>
              <a:prstDash val="solid"/>
              <a:miter lim="400000"/>
            </a:ln>
            <a:effectLst/>
          </p:spPr>
          <p:txBody>
            <a:bodyPr wrap="square" lIns="50800" tIns="50800" rIns="50800" bIns="50800" numCol="1" anchor="ctr">
              <a:noAutofit/>
            </a:bodyPr>
            <a:lstStyle/>
            <a:p>
              <a:pPr defTabSz="825500">
                <a:defRPr sz="4700">
                  <a:solidFill>
                    <a:srgbClr val="FFFFFF"/>
                  </a:solidFill>
                  <a:latin typeface="Helvetica Neue Medium"/>
                  <a:ea typeface="Helvetica Neue Medium"/>
                  <a:cs typeface="Helvetica Neue Medium"/>
                  <a:sym typeface="Helvetica Neue Medium"/>
                </a:defRPr>
              </a:pPr>
              <a:endParaRPr/>
            </a:p>
          </p:txBody>
        </p:sp>
        <p:sp>
          <p:nvSpPr>
            <p:cNvPr id="542" name="7. When does the ‘Level’ at the top of the screen change?"/>
            <p:cNvSpPr txBox="1"/>
            <p:nvPr/>
          </p:nvSpPr>
          <p:spPr>
            <a:xfrm>
              <a:off x="120701" y="336249"/>
              <a:ext cx="7662816" cy="27639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0" tIns="304800" rIns="304800" bIns="304800" numCol="1" anchor="ctr">
              <a:spAutoFit/>
            </a:bodyPr>
            <a:lstStyle>
              <a:lvl1pPr defTabSz="825500">
                <a:defRPr sz="4700">
                  <a:solidFill>
                    <a:srgbClr val="002060"/>
                  </a:solidFill>
                  <a:latin typeface="Helvetica Neue Medium"/>
                  <a:ea typeface="Helvetica Neue Medium"/>
                  <a:cs typeface="Helvetica Neue Medium"/>
                  <a:sym typeface="Helvetica Neue Medium"/>
                </a:defRPr>
              </a:lvl1pPr>
            </a:lstStyle>
            <a:p>
              <a:r>
                <a:t>7. When does the ‘Level’ at the top of the screen change?</a:t>
              </a:r>
            </a:p>
          </p:txBody>
        </p:sp>
      </p:grpSp>
      <p:grpSp>
        <p:nvGrpSpPr>
          <p:cNvPr id="546" name="6. What happens if the probe hits the edge of the screen?"/>
          <p:cNvGrpSpPr/>
          <p:nvPr/>
        </p:nvGrpSpPr>
        <p:grpSpPr>
          <a:xfrm>
            <a:off x="7561092" y="8670235"/>
            <a:ext cx="7455586" cy="3336424"/>
            <a:chOff x="0" y="0"/>
            <a:chExt cx="7455585" cy="3336423"/>
          </a:xfrm>
        </p:grpSpPr>
        <p:sp>
          <p:nvSpPr>
            <p:cNvPr id="544" name="Rounded Rectangle"/>
            <p:cNvSpPr/>
            <p:nvPr/>
          </p:nvSpPr>
          <p:spPr>
            <a:xfrm>
              <a:off x="0" y="0"/>
              <a:ext cx="7455586" cy="3336424"/>
            </a:xfrm>
            <a:prstGeom prst="roundRect">
              <a:avLst>
                <a:gd name="adj" fmla="val 8894"/>
              </a:avLst>
            </a:prstGeom>
            <a:noFill/>
            <a:ln w="101600" cap="flat">
              <a:solidFill>
                <a:srgbClr val="2F2F2F"/>
              </a:solidFill>
              <a:prstDash val="solid"/>
              <a:miter lim="400000"/>
            </a:ln>
            <a:effectLst/>
          </p:spPr>
          <p:txBody>
            <a:bodyPr wrap="square" lIns="50800" tIns="50800" rIns="50800" bIns="50800" numCol="1" anchor="ctr">
              <a:noAutofit/>
            </a:bodyPr>
            <a:lstStyle/>
            <a:p>
              <a:pPr defTabSz="825500">
                <a:defRPr sz="4700">
                  <a:solidFill>
                    <a:srgbClr val="FFFFFF"/>
                  </a:solidFill>
                  <a:latin typeface="Helvetica Neue Medium"/>
                  <a:ea typeface="Helvetica Neue Medium"/>
                  <a:cs typeface="Helvetica Neue Medium"/>
                  <a:sym typeface="Helvetica Neue Medium"/>
                </a:defRPr>
              </a:pPr>
              <a:endParaRPr/>
            </a:p>
          </p:txBody>
        </p:sp>
        <p:sp>
          <p:nvSpPr>
            <p:cNvPr id="545" name="6. What happens if the probe hits the edge of the screen?"/>
            <p:cNvSpPr txBox="1"/>
            <p:nvPr/>
          </p:nvSpPr>
          <p:spPr>
            <a:xfrm>
              <a:off x="137712" y="286218"/>
              <a:ext cx="7180161" cy="27639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0" tIns="304800" rIns="304800" bIns="304800" numCol="1" anchor="ctr">
              <a:spAutoFit/>
            </a:bodyPr>
            <a:lstStyle>
              <a:lvl1pPr defTabSz="825500">
                <a:defRPr sz="4700">
                  <a:solidFill>
                    <a:srgbClr val="002060"/>
                  </a:solidFill>
                  <a:latin typeface="Helvetica Neue Medium"/>
                  <a:ea typeface="Helvetica Neue Medium"/>
                  <a:cs typeface="Helvetica Neue Medium"/>
                  <a:sym typeface="Helvetica Neue Medium"/>
                </a:defRPr>
              </a:lvl1pPr>
            </a:lstStyle>
            <a:p>
              <a:r>
                <a:t>6. What happens if the probe hits the edge of the screen?</a:t>
              </a:r>
            </a:p>
          </p:txBody>
        </p:sp>
      </p:grpSp>
      <p:grpSp>
        <p:nvGrpSpPr>
          <p:cNvPr id="549" name="1. How does the player start the game?"/>
          <p:cNvGrpSpPr/>
          <p:nvPr/>
        </p:nvGrpSpPr>
        <p:grpSpPr>
          <a:xfrm>
            <a:off x="879912" y="537685"/>
            <a:ext cx="6335983" cy="3406696"/>
            <a:chOff x="0" y="0"/>
            <a:chExt cx="6335981" cy="3406695"/>
          </a:xfrm>
        </p:grpSpPr>
        <p:sp>
          <p:nvSpPr>
            <p:cNvPr id="547" name="Rounded Rectangle"/>
            <p:cNvSpPr/>
            <p:nvPr/>
          </p:nvSpPr>
          <p:spPr>
            <a:xfrm>
              <a:off x="0" y="0"/>
              <a:ext cx="6335982" cy="3406696"/>
            </a:xfrm>
            <a:prstGeom prst="roundRect">
              <a:avLst>
                <a:gd name="adj" fmla="val 6945"/>
              </a:avLst>
            </a:prstGeom>
            <a:noFill/>
            <a:ln w="101600" cap="flat">
              <a:solidFill>
                <a:srgbClr val="2F2F2F"/>
              </a:solidFill>
              <a:prstDash val="solid"/>
              <a:miter lim="400000"/>
            </a:ln>
            <a:effectLst/>
          </p:spPr>
          <p:txBody>
            <a:bodyPr wrap="square" lIns="50800" tIns="50800" rIns="50800" bIns="50800" numCol="1" anchor="ctr">
              <a:noAutofit/>
            </a:bodyPr>
            <a:lstStyle/>
            <a:p>
              <a:pPr defTabSz="825500">
                <a:defRPr sz="4700">
                  <a:solidFill>
                    <a:srgbClr val="FFFFFF"/>
                  </a:solidFill>
                  <a:latin typeface="Helvetica Neue Medium"/>
                  <a:ea typeface="Helvetica Neue Medium"/>
                  <a:cs typeface="Helvetica Neue Medium"/>
                  <a:sym typeface="Helvetica Neue Medium"/>
                </a:defRPr>
              </a:pPr>
              <a:endParaRPr/>
            </a:p>
          </p:txBody>
        </p:sp>
        <p:sp>
          <p:nvSpPr>
            <p:cNvPr id="548" name="1. How does the player start the game?"/>
            <p:cNvSpPr txBox="1"/>
            <p:nvPr/>
          </p:nvSpPr>
          <p:spPr>
            <a:xfrm>
              <a:off x="120096" y="321354"/>
              <a:ext cx="6095790" cy="27639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0" tIns="304800" rIns="304800" bIns="304800" numCol="1" anchor="ctr">
              <a:spAutoFit/>
            </a:bodyPr>
            <a:lstStyle>
              <a:lvl1pPr defTabSz="825500">
                <a:defRPr sz="4700">
                  <a:solidFill>
                    <a:srgbClr val="002060"/>
                  </a:solidFill>
                  <a:latin typeface="Helvetica Neue Medium"/>
                  <a:ea typeface="Helvetica Neue Medium"/>
                  <a:cs typeface="Helvetica Neue Medium"/>
                  <a:sym typeface="Helvetica Neue Medium"/>
                </a:defRPr>
              </a:lvl1pPr>
            </a:lstStyle>
            <a:p>
              <a:r>
                <a:t>1. How does the player start the game?</a:t>
              </a:r>
            </a:p>
          </p:txBody>
        </p:sp>
      </p:grpSp>
      <p:sp>
        <p:nvSpPr>
          <p:cNvPr id="550" name="Looking at the completed project"/>
          <p:cNvSpPr txBox="1"/>
          <p:nvPr/>
        </p:nvSpPr>
        <p:spPr>
          <a:xfrm>
            <a:off x="217709" y="12668463"/>
            <a:ext cx="16630090" cy="1009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l">
              <a:lnSpc>
                <a:spcPct val="80000"/>
              </a:lnSpc>
              <a:defRPr sz="6000" b="1" spc="-170">
                <a:solidFill>
                  <a:srgbClr val="000000"/>
                </a:solidFill>
              </a:defRPr>
            </a:lvl1pPr>
          </a:lstStyle>
          <a:p>
            <a:r>
              <a:rPr dirty="0" err="1"/>
              <a:t>Analysing</a:t>
            </a:r>
            <a:r>
              <a:rPr dirty="0"/>
              <a:t> gameplay</a:t>
            </a:r>
          </a:p>
        </p:txBody>
      </p:sp>
      <p:sp>
        <p:nvSpPr>
          <p:cNvPr id="551" name="Rectangle 15"/>
          <p:cNvSpPr/>
          <p:nvPr/>
        </p:nvSpPr>
        <p:spPr>
          <a:xfrm>
            <a:off x="85767" y="89999"/>
            <a:ext cx="24199968" cy="13536002"/>
          </a:xfrm>
          <a:prstGeom prst="rect">
            <a:avLst/>
          </a:prstGeom>
          <a:ln w="203200">
            <a:solidFill>
              <a:srgbClr val="C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grpSp>
        <p:nvGrpSpPr>
          <p:cNvPr id="554" name="Discuss"/>
          <p:cNvGrpSpPr/>
          <p:nvPr/>
        </p:nvGrpSpPr>
        <p:grpSpPr>
          <a:xfrm>
            <a:off x="19222203" y="11599733"/>
            <a:ext cx="4445719" cy="1453788"/>
            <a:chOff x="0" y="0"/>
            <a:chExt cx="4445718" cy="1453787"/>
          </a:xfrm>
        </p:grpSpPr>
        <p:sp>
          <p:nvSpPr>
            <p:cNvPr id="552" name="Quote Bubble"/>
            <p:cNvSpPr/>
            <p:nvPr/>
          </p:nvSpPr>
          <p:spPr>
            <a:xfrm>
              <a:off x="0" y="0"/>
              <a:ext cx="4445719" cy="1453788"/>
            </a:xfrm>
            <a:prstGeom prst="wedgeEllipseCallout">
              <a:avLst>
                <a:gd name="adj1" fmla="val -49385"/>
                <a:gd name="adj2" fmla="val 67899"/>
              </a:avLst>
            </a:prstGeom>
            <a:solidFill>
              <a:srgbClr val="00247D"/>
            </a:solidFill>
            <a:ln w="12700" cap="flat">
              <a:noFill/>
              <a:miter lim="400000"/>
            </a:ln>
            <a:effectLst/>
          </p:spPr>
          <p:txBody>
            <a:bodyPr wrap="square" lIns="50800" tIns="50800" rIns="50800" bIns="50800" numCol="1" anchor="ctr">
              <a:noAutofit/>
            </a:bodyPr>
            <a:lstStyle/>
            <a:p>
              <a:pPr defTabSz="825500">
                <a:defRPr sz="5000">
                  <a:solidFill>
                    <a:srgbClr val="FFFFFF"/>
                  </a:solidFill>
                  <a:latin typeface="Helvetica Neue Medium"/>
                  <a:ea typeface="Helvetica Neue Medium"/>
                  <a:cs typeface="Helvetica Neue Medium"/>
                  <a:sym typeface="Helvetica Neue Medium"/>
                </a:defRPr>
              </a:pPr>
              <a:endParaRPr/>
            </a:p>
          </p:txBody>
        </p:sp>
        <p:sp>
          <p:nvSpPr>
            <p:cNvPr id="553" name="Discuss"/>
            <p:cNvSpPr txBox="1"/>
            <p:nvPr/>
          </p:nvSpPr>
          <p:spPr>
            <a:xfrm>
              <a:off x="651059" y="297953"/>
              <a:ext cx="3143600" cy="8578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825500">
                <a:defRPr sz="5000">
                  <a:solidFill>
                    <a:srgbClr val="FFFFFF"/>
                  </a:solidFill>
                  <a:latin typeface="Helvetica Neue Medium"/>
                  <a:ea typeface="Helvetica Neue Medium"/>
                  <a:cs typeface="Helvetica Neue Medium"/>
                  <a:sym typeface="Helvetica Neue Medium"/>
                </a:defRPr>
              </a:lvl1pPr>
            </a:lstStyle>
            <a:p>
              <a:r>
                <a:t>Discuss</a:t>
              </a:r>
            </a:p>
          </p:txBody>
        </p:sp>
      </p:gr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ession 1: Getting started!"/>
          <p:cNvSpPr txBox="1">
            <a:spLocks noGrp="1"/>
          </p:cNvSpPr>
          <p:nvPr>
            <p:ph type="title"/>
          </p:nvPr>
        </p:nvSpPr>
        <p:spPr>
          <a:xfrm>
            <a:off x="393748" y="256166"/>
            <a:ext cx="17779952" cy="10801119"/>
          </a:xfrm>
          <a:prstGeom prst="rect">
            <a:avLst/>
          </a:prstGeom>
        </p:spPr>
        <p:txBody>
          <a:bodyPr/>
          <a:lstStyle/>
          <a:p>
            <a:pPr>
              <a:lnSpc>
                <a:spcPct val="100000"/>
              </a:lnSpc>
              <a:defRPr sz="3600" spc="-200">
                <a:solidFill>
                  <a:srgbClr val="002060"/>
                </a:solidFill>
              </a:defRPr>
            </a:pPr>
            <a:r>
              <a:t>Disclaimer</a:t>
            </a:r>
            <a:r>
              <a:rPr b="0"/>
              <a:t>: Included in this project are links to YouTube videos and other websites selected to support learning outcomes for students. These links and media have been checked for their suitability at the time of publication.</a:t>
            </a:r>
            <a:br>
              <a:rPr b="0"/>
            </a:br>
            <a:br>
              <a:rPr b="0"/>
            </a:br>
            <a:r>
              <a:rPr b="0"/>
              <a:t>The RAF and Hyett Education are not responsible for the content of any additional media or webpages shared by publishers, and do not endorse any services or products that they sell.</a:t>
            </a:r>
            <a:br>
              <a:rPr b="0"/>
            </a:br>
            <a:br>
              <a:rPr b="0"/>
            </a:br>
            <a:r>
              <a:rPr b="0"/>
              <a:t>The RAF and Hyett Education are also not responsible for, and do not endorse, any adverts, comments or links appearing alongside or within media, including any associated with video materials on YouTube. We recommend that YouTube is used in a ‘logged out’ state, to minimise the risk that any advertisements that are shown are associated with the previous viewing history of the PC or facilitator that is leading the session. For information on signing in and out of YouTube, visit </a:t>
            </a:r>
            <a:r>
              <a:t>https://support.google.com/youtube/answer/3802431</a:t>
            </a:r>
            <a:r>
              <a:rPr b="0"/>
              <a:t> </a:t>
            </a:r>
            <a:br>
              <a:rPr b="0"/>
            </a:br>
            <a:br>
              <a:rPr b="0"/>
            </a:br>
            <a:r>
              <a:rPr b="0"/>
              <a:t>The content of third-party links may change over time. We recommend that project facilitators carefully review media and third-party links before sharing them with students.</a:t>
            </a:r>
          </a:p>
        </p:txBody>
      </p:sp>
      <p:sp>
        <p:nvSpPr>
          <p:cNvPr id="231" name="Slide Number"/>
          <p:cNvSpPr txBox="1">
            <a:spLocks noGrp="1"/>
          </p:cNvSpPr>
          <p:nvPr>
            <p:ph type="sldNum" sz="quarter" idx="2"/>
          </p:nvPr>
        </p:nvSpPr>
        <p:spPr>
          <a:xfrm>
            <a:off x="12065050" y="13085232"/>
            <a:ext cx="241402" cy="3746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a:t>
            </a:fld>
            <a:endParaRPr/>
          </a:p>
        </p:txBody>
      </p:sp>
      <p:pic>
        <p:nvPicPr>
          <p:cNvPr id="232" name="hyett_education.png" descr="hyett_education.png"/>
          <p:cNvPicPr>
            <a:picLocks noChangeAspect="1"/>
          </p:cNvPicPr>
          <p:nvPr/>
        </p:nvPicPr>
        <p:blipFill>
          <a:blip r:embed="rId2"/>
          <a:stretch>
            <a:fillRect/>
          </a:stretch>
        </p:blipFill>
        <p:spPr>
          <a:xfrm>
            <a:off x="20219869" y="6306492"/>
            <a:ext cx="2637482" cy="2637484"/>
          </a:xfrm>
          <a:prstGeom prst="rect">
            <a:avLst/>
          </a:prstGeom>
          <a:ln w="12700">
            <a:miter lim="400000"/>
          </a:ln>
        </p:spPr>
      </p:pic>
      <p:pic>
        <p:nvPicPr>
          <p:cNvPr id="233" name="RAF.png" descr="RAF.png"/>
          <p:cNvPicPr>
            <a:picLocks noChangeAspect="1"/>
          </p:cNvPicPr>
          <p:nvPr/>
        </p:nvPicPr>
        <p:blipFill>
          <a:blip r:embed="rId3"/>
          <a:stretch>
            <a:fillRect/>
          </a:stretch>
        </p:blipFill>
        <p:spPr>
          <a:xfrm>
            <a:off x="18562618" y="1491109"/>
            <a:ext cx="5080453" cy="2231101"/>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0" name="2. How does the player control the movement of the probe?"/>
          <p:cNvGrpSpPr/>
          <p:nvPr/>
        </p:nvGrpSpPr>
        <p:grpSpPr>
          <a:xfrm>
            <a:off x="661519" y="7112110"/>
            <a:ext cx="6335985" cy="4104473"/>
            <a:chOff x="0" y="0"/>
            <a:chExt cx="6335983" cy="4104471"/>
          </a:xfrm>
        </p:grpSpPr>
        <p:sp>
          <p:nvSpPr>
            <p:cNvPr id="558" name="Rounded Rectangle"/>
            <p:cNvSpPr/>
            <p:nvPr/>
          </p:nvSpPr>
          <p:spPr>
            <a:xfrm>
              <a:off x="0" y="0"/>
              <a:ext cx="6335984" cy="4104472"/>
            </a:xfrm>
            <a:prstGeom prst="roundRect">
              <a:avLst>
                <a:gd name="adj" fmla="val 7717"/>
              </a:avLst>
            </a:prstGeom>
            <a:solidFill>
              <a:srgbClr val="00247D"/>
            </a:solidFill>
            <a:ln w="12700" cap="flat">
              <a:noFill/>
              <a:miter lim="400000"/>
            </a:ln>
            <a:effectLst/>
          </p:spPr>
          <p:txBody>
            <a:bodyPr wrap="square" lIns="50800" tIns="50800" rIns="50800" bIns="50800" numCol="1" anchor="ctr">
              <a:noAutofit/>
            </a:bodyPr>
            <a:lstStyle/>
            <a:p>
              <a:pPr defTabSz="825500">
                <a:defRPr sz="4900">
                  <a:solidFill>
                    <a:srgbClr val="FFFFFF"/>
                  </a:solidFill>
                  <a:latin typeface="Helvetica Neue Medium"/>
                  <a:ea typeface="Helvetica Neue Medium"/>
                  <a:cs typeface="Helvetica Neue Medium"/>
                  <a:sym typeface="Helvetica Neue Medium"/>
                </a:defRPr>
              </a:pPr>
              <a:endParaRPr/>
            </a:p>
          </p:txBody>
        </p:sp>
        <p:sp>
          <p:nvSpPr>
            <p:cNvPr id="559" name="2. How does the player control the movement of the probe?"/>
            <p:cNvSpPr txBox="1"/>
            <p:nvPr/>
          </p:nvSpPr>
          <p:spPr>
            <a:xfrm>
              <a:off x="92770" y="232461"/>
              <a:ext cx="6150443" cy="36395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0" tIns="304800" rIns="304800" bIns="304800" numCol="1" anchor="ctr">
              <a:spAutoFit/>
            </a:bodyPr>
            <a:lstStyle>
              <a:lvl1pPr defTabSz="825500">
                <a:defRPr sz="4900">
                  <a:solidFill>
                    <a:srgbClr val="FFFFFF"/>
                  </a:solidFill>
                  <a:latin typeface="Helvetica Neue Medium"/>
                  <a:ea typeface="Helvetica Neue Medium"/>
                  <a:cs typeface="Helvetica Neue Medium"/>
                  <a:sym typeface="Helvetica Neue Medium"/>
                </a:defRPr>
              </a:lvl1pPr>
            </a:lstStyle>
            <a:p>
              <a:r>
                <a:t>2. How does the player control the movement of the probe?</a:t>
              </a:r>
            </a:p>
          </p:txBody>
        </p:sp>
      </p:grpSp>
      <p:grpSp>
        <p:nvGrpSpPr>
          <p:cNvPr id="563" name="1. How does the player start the game?"/>
          <p:cNvGrpSpPr/>
          <p:nvPr/>
        </p:nvGrpSpPr>
        <p:grpSpPr>
          <a:xfrm>
            <a:off x="661519" y="2461720"/>
            <a:ext cx="6335985" cy="4272868"/>
            <a:chOff x="0" y="0"/>
            <a:chExt cx="6335983" cy="4272867"/>
          </a:xfrm>
        </p:grpSpPr>
        <p:sp>
          <p:nvSpPr>
            <p:cNvPr id="561" name="Rounded Rectangle"/>
            <p:cNvSpPr/>
            <p:nvPr/>
          </p:nvSpPr>
          <p:spPr>
            <a:xfrm>
              <a:off x="0" y="0"/>
              <a:ext cx="6335984" cy="4272868"/>
            </a:xfrm>
            <a:prstGeom prst="roundRect">
              <a:avLst>
                <a:gd name="adj" fmla="val 6945"/>
              </a:avLst>
            </a:prstGeom>
            <a:solidFill>
              <a:srgbClr val="000000"/>
            </a:solidFill>
            <a:ln w="12700" cap="flat">
              <a:noFill/>
              <a:miter lim="400000"/>
            </a:ln>
            <a:effectLst/>
          </p:spPr>
          <p:txBody>
            <a:bodyPr wrap="square" lIns="50800" tIns="50800" rIns="50800" bIns="50800" numCol="1" anchor="ctr">
              <a:noAutofit/>
            </a:bodyPr>
            <a:lstStyle/>
            <a:p>
              <a:pPr defTabSz="825500">
                <a:defRPr sz="4700">
                  <a:solidFill>
                    <a:srgbClr val="FFFFFF"/>
                  </a:solidFill>
                  <a:latin typeface="Helvetica Neue Medium"/>
                  <a:ea typeface="Helvetica Neue Medium"/>
                  <a:cs typeface="Helvetica Neue Medium"/>
                  <a:sym typeface="Helvetica Neue Medium"/>
                </a:defRPr>
              </a:pPr>
              <a:endParaRPr/>
            </a:p>
          </p:txBody>
        </p:sp>
        <p:sp>
          <p:nvSpPr>
            <p:cNvPr id="562" name="1. How does the player start the game?"/>
            <p:cNvSpPr txBox="1"/>
            <p:nvPr/>
          </p:nvSpPr>
          <p:spPr>
            <a:xfrm>
              <a:off x="86915" y="754440"/>
              <a:ext cx="6162153" cy="27639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0" tIns="304800" rIns="304800" bIns="304800" numCol="1" anchor="ctr">
              <a:spAutoFit/>
            </a:bodyPr>
            <a:lstStyle>
              <a:lvl1pPr defTabSz="825500">
                <a:defRPr sz="4700">
                  <a:solidFill>
                    <a:srgbClr val="FFFFFF"/>
                  </a:solidFill>
                  <a:latin typeface="Helvetica Neue Medium"/>
                  <a:ea typeface="Helvetica Neue Medium"/>
                  <a:cs typeface="Helvetica Neue Medium"/>
                  <a:sym typeface="Helvetica Neue Medium"/>
                </a:defRPr>
              </a:lvl1pPr>
            </a:lstStyle>
            <a:p>
              <a:r>
                <a:t>1. How does the player start the game?</a:t>
              </a:r>
            </a:p>
          </p:txBody>
        </p:sp>
      </p:grpSp>
      <p:grpSp>
        <p:nvGrpSpPr>
          <p:cNvPr id="566" name="By clicking the green flag"/>
          <p:cNvGrpSpPr/>
          <p:nvPr/>
        </p:nvGrpSpPr>
        <p:grpSpPr>
          <a:xfrm>
            <a:off x="7642466" y="2461720"/>
            <a:ext cx="16054614" cy="4272868"/>
            <a:chOff x="0" y="0"/>
            <a:chExt cx="16054613" cy="4272867"/>
          </a:xfrm>
        </p:grpSpPr>
        <p:sp>
          <p:nvSpPr>
            <p:cNvPr id="564" name="Rounded Rectangle"/>
            <p:cNvSpPr/>
            <p:nvPr/>
          </p:nvSpPr>
          <p:spPr>
            <a:xfrm>
              <a:off x="0" y="0"/>
              <a:ext cx="16054614" cy="4272868"/>
            </a:xfrm>
            <a:prstGeom prst="roundRect">
              <a:avLst>
                <a:gd name="adj" fmla="val 6945"/>
              </a:avLst>
            </a:prstGeom>
            <a:solidFill>
              <a:srgbClr val="FFFFFF"/>
            </a:solidFill>
            <a:ln w="50800" cap="flat">
              <a:solidFill>
                <a:srgbClr val="00247D"/>
              </a:solidFill>
              <a:prstDash val="solid"/>
              <a:miter lim="400000"/>
            </a:ln>
            <a:effectLst/>
          </p:spPr>
          <p:txBody>
            <a:bodyPr wrap="square" lIns="50800" tIns="50800" rIns="50800" bIns="50800" numCol="1" anchor="ctr">
              <a:noAutofit/>
            </a:bodyPr>
            <a:lstStyle/>
            <a:p>
              <a:pPr defTabSz="825500">
                <a:defRPr sz="6800">
                  <a:solidFill>
                    <a:srgbClr val="000000"/>
                  </a:solidFill>
                  <a:latin typeface="Helvetica Neue Medium"/>
                  <a:ea typeface="Helvetica Neue Medium"/>
                  <a:cs typeface="Helvetica Neue Medium"/>
                  <a:sym typeface="Helvetica Neue Medium"/>
                </a:defRPr>
              </a:pPr>
              <a:endParaRPr/>
            </a:p>
          </p:txBody>
        </p:sp>
        <p:sp>
          <p:nvSpPr>
            <p:cNvPr id="565" name="By clicking the green flag"/>
            <p:cNvSpPr txBox="1"/>
            <p:nvPr/>
          </p:nvSpPr>
          <p:spPr>
            <a:xfrm>
              <a:off x="112314" y="1317108"/>
              <a:ext cx="15829986" cy="16386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0" tIns="304800" rIns="304800" bIns="304800" numCol="1" anchor="ctr">
              <a:spAutoFit/>
            </a:bodyPr>
            <a:lstStyle>
              <a:lvl1pPr defTabSz="825500">
                <a:defRPr sz="6800">
                  <a:solidFill>
                    <a:srgbClr val="000000"/>
                  </a:solidFill>
                  <a:latin typeface="Helvetica Neue Medium"/>
                  <a:ea typeface="Helvetica Neue Medium"/>
                  <a:cs typeface="Helvetica Neue Medium"/>
                  <a:sym typeface="Helvetica Neue Medium"/>
                </a:defRPr>
              </a:lvl1pPr>
            </a:lstStyle>
            <a:p>
              <a:r>
                <a:t>By clicking the green flag</a:t>
              </a:r>
            </a:p>
          </p:txBody>
        </p:sp>
      </p:grpSp>
      <p:grpSp>
        <p:nvGrpSpPr>
          <p:cNvPr id="569" name="By setting the trajectory (angle) and power for the probe"/>
          <p:cNvGrpSpPr/>
          <p:nvPr/>
        </p:nvGrpSpPr>
        <p:grpSpPr>
          <a:xfrm>
            <a:off x="7642466" y="7200610"/>
            <a:ext cx="16054614" cy="4053671"/>
            <a:chOff x="0" y="0"/>
            <a:chExt cx="16054613" cy="4053670"/>
          </a:xfrm>
        </p:grpSpPr>
        <p:sp>
          <p:nvSpPr>
            <p:cNvPr id="567" name="Rounded Rectangle"/>
            <p:cNvSpPr/>
            <p:nvPr/>
          </p:nvSpPr>
          <p:spPr>
            <a:xfrm>
              <a:off x="0" y="0"/>
              <a:ext cx="16054614" cy="4053671"/>
            </a:xfrm>
            <a:prstGeom prst="roundRect">
              <a:avLst>
                <a:gd name="adj" fmla="val 7320"/>
              </a:avLst>
            </a:prstGeom>
            <a:solidFill>
              <a:srgbClr val="FFFFFF"/>
            </a:solidFill>
            <a:ln w="50800" cap="flat">
              <a:solidFill>
                <a:srgbClr val="00247D"/>
              </a:solidFill>
              <a:prstDash val="solid"/>
              <a:miter lim="400000"/>
            </a:ln>
            <a:effectLst/>
          </p:spPr>
          <p:txBody>
            <a:bodyPr wrap="square" lIns="50800" tIns="50800" rIns="50800" bIns="50800" numCol="1" anchor="ctr">
              <a:noAutofit/>
            </a:bodyPr>
            <a:lstStyle/>
            <a:p>
              <a:pPr defTabSz="825500">
                <a:defRPr sz="4600">
                  <a:solidFill>
                    <a:srgbClr val="000000"/>
                  </a:solidFill>
                  <a:latin typeface="Helvetica Neue Medium"/>
                  <a:ea typeface="Helvetica Neue Medium"/>
                  <a:cs typeface="Helvetica Neue Medium"/>
                  <a:sym typeface="Helvetica Neue Medium"/>
                </a:defRPr>
              </a:pPr>
              <a:endParaRPr/>
            </a:p>
          </p:txBody>
        </p:sp>
        <p:sp>
          <p:nvSpPr>
            <p:cNvPr id="568" name="By setting the trajectory (angle) and power for the probe"/>
            <p:cNvSpPr txBox="1"/>
            <p:nvPr/>
          </p:nvSpPr>
          <p:spPr>
            <a:xfrm>
              <a:off x="112308" y="1374907"/>
              <a:ext cx="15829998" cy="13038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0" tIns="304800" rIns="304800" bIns="304800" numCol="1" anchor="ctr">
              <a:spAutoFit/>
            </a:bodyPr>
            <a:lstStyle>
              <a:lvl1pPr defTabSz="825500">
                <a:defRPr sz="4600">
                  <a:solidFill>
                    <a:srgbClr val="000000"/>
                  </a:solidFill>
                  <a:latin typeface="Helvetica Neue Medium"/>
                  <a:ea typeface="Helvetica Neue Medium"/>
                  <a:cs typeface="Helvetica Neue Medium"/>
                  <a:sym typeface="Helvetica Neue Medium"/>
                </a:defRPr>
              </a:lvl1pPr>
            </a:lstStyle>
            <a:p>
              <a:r>
                <a:t>By setting the trajectory (angle) and power for the probe</a:t>
              </a:r>
            </a:p>
          </p:txBody>
        </p:sp>
      </p:grpSp>
      <p:pic>
        <p:nvPicPr>
          <p:cNvPr id="570" name="Image" descr="Image"/>
          <p:cNvPicPr>
            <a:picLocks noChangeAspect="1"/>
          </p:cNvPicPr>
          <p:nvPr/>
        </p:nvPicPr>
        <p:blipFill>
          <a:blip r:embed="rId3"/>
          <a:srcRect l="21794" t="15474" r="21804" b="19735"/>
          <a:stretch>
            <a:fillRect/>
          </a:stretch>
        </p:blipFill>
        <p:spPr>
          <a:xfrm>
            <a:off x="21640313" y="3978216"/>
            <a:ext cx="1107282" cy="1163368"/>
          </a:xfrm>
          <a:custGeom>
            <a:avLst/>
            <a:gdLst/>
            <a:ahLst/>
            <a:cxnLst>
              <a:cxn ang="0">
                <a:pos x="wd2" y="hd2"/>
              </a:cxn>
              <a:cxn ang="5400000">
                <a:pos x="wd2" y="hd2"/>
              </a:cxn>
              <a:cxn ang="10800000">
                <a:pos x="wd2" y="hd2"/>
              </a:cxn>
              <a:cxn ang="16200000">
                <a:pos x="wd2" y="hd2"/>
              </a:cxn>
            </a:cxnLst>
            <a:rect l="0" t="0" r="r" b="b"/>
            <a:pathLst>
              <a:path w="21600" h="21587" extrusionOk="0">
                <a:moveTo>
                  <a:pt x="797" y="32"/>
                </a:moveTo>
                <a:cubicBezTo>
                  <a:pt x="138" y="348"/>
                  <a:pt x="0" y="3165"/>
                  <a:pt x="0" y="11064"/>
                </a:cubicBezTo>
                <a:cubicBezTo>
                  <a:pt x="0" y="20111"/>
                  <a:pt x="103" y="21587"/>
                  <a:pt x="735" y="21587"/>
                </a:cubicBezTo>
                <a:cubicBezTo>
                  <a:pt x="1315" y="21587"/>
                  <a:pt x="1471" y="20943"/>
                  <a:pt x="1471" y="18524"/>
                </a:cubicBezTo>
                <a:cubicBezTo>
                  <a:pt x="1471" y="15459"/>
                  <a:pt x="1477" y="15439"/>
                  <a:pt x="3174" y="14760"/>
                </a:cubicBezTo>
                <a:cubicBezTo>
                  <a:pt x="5649" y="13772"/>
                  <a:pt x="6929" y="13912"/>
                  <a:pt x="10111" y="15512"/>
                </a:cubicBezTo>
                <a:cubicBezTo>
                  <a:pt x="13835" y="17384"/>
                  <a:pt x="16546" y="17729"/>
                  <a:pt x="19394" y="16690"/>
                </a:cubicBezTo>
                <a:lnTo>
                  <a:pt x="21600" y="15880"/>
                </a:lnTo>
                <a:lnTo>
                  <a:pt x="21600" y="8884"/>
                </a:lnTo>
                <a:cubicBezTo>
                  <a:pt x="21600" y="5033"/>
                  <a:pt x="21439" y="1887"/>
                  <a:pt x="21236" y="1895"/>
                </a:cubicBezTo>
                <a:cubicBezTo>
                  <a:pt x="21034" y="1903"/>
                  <a:pt x="20464" y="2212"/>
                  <a:pt x="19966" y="2573"/>
                </a:cubicBezTo>
                <a:cubicBezTo>
                  <a:pt x="19469" y="2932"/>
                  <a:pt x="18185" y="3358"/>
                  <a:pt x="17117" y="3530"/>
                </a:cubicBezTo>
                <a:cubicBezTo>
                  <a:pt x="15481" y="3795"/>
                  <a:pt x="14594" y="3575"/>
                  <a:pt x="11474" y="2101"/>
                </a:cubicBezTo>
                <a:cubicBezTo>
                  <a:pt x="8130" y="522"/>
                  <a:pt x="7494" y="376"/>
                  <a:pt x="4916" y="599"/>
                </a:cubicBezTo>
                <a:cubicBezTo>
                  <a:pt x="3282" y="740"/>
                  <a:pt x="1848" y="642"/>
                  <a:pt x="1564" y="371"/>
                </a:cubicBezTo>
                <a:cubicBezTo>
                  <a:pt x="1398" y="213"/>
                  <a:pt x="1248" y="95"/>
                  <a:pt x="1115" y="40"/>
                </a:cubicBezTo>
                <a:cubicBezTo>
                  <a:pt x="998" y="-10"/>
                  <a:pt x="892" y="-13"/>
                  <a:pt x="797" y="32"/>
                </a:cubicBezTo>
                <a:close/>
              </a:path>
            </a:pathLst>
          </a:custGeom>
          <a:ln w="12700">
            <a:miter lim="400000"/>
          </a:ln>
        </p:spPr>
      </p:pic>
      <p:pic>
        <p:nvPicPr>
          <p:cNvPr id="571" name="Image" descr="Image"/>
          <p:cNvPicPr>
            <a:picLocks noChangeAspect="1"/>
          </p:cNvPicPr>
          <p:nvPr/>
        </p:nvPicPr>
        <p:blipFill>
          <a:blip r:embed="rId4"/>
          <a:stretch>
            <a:fillRect/>
          </a:stretch>
        </p:blipFill>
        <p:spPr>
          <a:xfrm>
            <a:off x="12590795" y="9738170"/>
            <a:ext cx="6157956" cy="1228522"/>
          </a:xfrm>
          <a:prstGeom prst="rect">
            <a:avLst/>
          </a:prstGeom>
          <a:ln w="12700">
            <a:miter lim="400000"/>
          </a:ln>
        </p:spPr>
      </p:pic>
      <p:sp>
        <p:nvSpPr>
          <p:cNvPr id="572" name="Rectangle 7"/>
          <p:cNvSpPr/>
          <p:nvPr/>
        </p:nvSpPr>
        <p:spPr>
          <a:xfrm>
            <a:off x="85767" y="89999"/>
            <a:ext cx="24199968" cy="13536002"/>
          </a:xfrm>
          <a:prstGeom prst="rect">
            <a:avLst/>
          </a:prstGeom>
          <a:ln w="203200">
            <a:solidFill>
              <a:srgbClr val="C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 name="Getting our probe launching!"/>
          <p:cNvSpPr txBox="1">
            <a:spLocks noGrp="1"/>
          </p:cNvSpPr>
          <p:nvPr>
            <p:ph type="title"/>
          </p:nvPr>
        </p:nvSpPr>
        <p:spPr>
          <a:prstGeom prst="rect">
            <a:avLst/>
          </a:prstGeom>
        </p:spPr>
        <p:txBody>
          <a:bodyPr/>
          <a:lstStyle>
            <a:lvl1pPr>
              <a:defRPr spc="-200"/>
            </a:lvl1pPr>
          </a:lstStyle>
          <a:p>
            <a:r>
              <a:t>Getting our probe launching!</a:t>
            </a:r>
          </a:p>
        </p:txBody>
      </p:sp>
      <p:sp>
        <p:nvSpPr>
          <p:cNvPr id="577" name="You’re going to learn how to get the probe moving!…"/>
          <p:cNvSpPr txBox="1">
            <a:spLocks noGrp="1"/>
          </p:cNvSpPr>
          <p:nvPr>
            <p:ph type="body" idx="1"/>
          </p:nvPr>
        </p:nvSpPr>
        <p:spPr>
          <a:xfrm>
            <a:off x="1308410" y="2892909"/>
            <a:ext cx="12860329" cy="7930182"/>
          </a:xfrm>
          <a:prstGeom prst="rect">
            <a:avLst/>
          </a:prstGeom>
        </p:spPr>
        <p:txBody>
          <a:bodyPr/>
          <a:lstStyle/>
          <a:p>
            <a:pPr marL="377189" indent="-377189" defTabSz="817244">
              <a:spcBef>
                <a:spcPts val="1500"/>
              </a:spcBef>
              <a:defRPr sz="5100"/>
            </a:pPr>
            <a:r>
              <a:t>You’re going to learn how to get the probe moving!</a:t>
            </a:r>
          </a:p>
          <a:p>
            <a:pPr marL="377189" indent="-377189" defTabSz="817244">
              <a:spcBef>
                <a:spcPts val="1500"/>
              </a:spcBef>
              <a:defRPr sz="5100" b="1"/>
            </a:pPr>
            <a:r>
              <a:t>Video clip: </a:t>
            </a:r>
            <a:r>
              <a:rPr b="0" u="sng">
                <a:solidFill>
                  <a:srgbClr val="0000FF"/>
                </a:solidFill>
                <a:uFill>
                  <a:solidFill>
                    <a:srgbClr val="0000FF"/>
                  </a:solidFill>
                </a:uFill>
                <a:hlinkClick r:id="rId3"/>
              </a:rPr>
              <a:t>https://youtu.be/Ml_aPduxKeo</a:t>
            </a:r>
          </a:p>
          <a:p>
            <a:pPr marL="377189" indent="-377189" defTabSz="817244">
              <a:spcBef>
                <a:spcPts val="1500"/>
              </a:spcBef>
              <a:defRPr sz="5100"/>
            </a:pPr>
            <a:r>
              <a:t>Listen and watch carefully.</a:t>
            </a:r>
          </a:p>
          <a:p>
            <a:pPr marL="377189" indent="-377189" defTabSz="817244">
              <a:spcBef>
                <a:spcPts val="1500"/>
              </a:spcBef>
              <a:defRPr sz="5100"/>
            </a:pPr>
            <a:r>
              <a:t>At some points in the video, you’ll be asked to pause playback.</a:t>
            </a:r>
          </a:p>
          <a:p>
            <a:pPr marL="377189" indent="-377189" defTabSz="817244">
              <a:spcBef>
                <a:spcPts val="1500"/>
              </a:spcBef>
              <a:defRPr sz="5100"/>
            </a:pPr>
            <a:r>
              <a:t>You will be asked to predict what will happen, or to experiment with your code to create algorithms in Scratch.</a:t>
            </a:r>
          </a:p>
        </p:txBody>
      </p:sp>
      <p:sp>
        <p:nvSpPr>
          <p:cNvPr id="57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31</a:t>
            </a:fld>
            <a:endParaRPr/>
          </a:p>
        </p:txBody>
      </p:sp>
      <p:grpSp>
        <p:nvGrpSpPr>
          <p:cNvPr id="581" name="Watch"/>
          <p:cNvGrpSpPr/>
          <p:nvPr/>
        </p:nvGrpSpPr>
        <p:grpSpPr>
          <a:xfrm>
            <a:off x="16271896" y="976970"/>
            <a:ext cx="4202117" cy="2469578"/>
            <a:chOff x="0" y="0"/>
            <a:chExt cx="4202115" cy="2469577"/>
          </a:xfrm>
        </p:grpSpPr>
        <p:sp>
          <p:nvSpPr>
            <p:cNvPr id="579" name="Quote Bubble"/>
            <p:cNvSpPr/>
            <p:nvPr/>
          </p:nvSpPr>
          <p:spPr>
            <a:xfrm>
              <a:off x="0" y="0"/>
              <a:ext cx="4202116" cy="2469578"/>
            </a:xfrm>
            <a:prstGeom prst="wedgeEllipseCallout">
              <a:avLst>
                <a:gd name="adj1" fmla="val -49385"/>
                <a:gd name="adj2" fmla="val 66754"/>
              </a:avLst>
            </a:prstGeom>
            <a:solidFill>
              <a:srgbClr val="00247D"/>
            </a:solidFill>
            <a:ln w="12700" cap="flat">
              <a:noFill/>
              <a:miter lim="400000"/>
            </a:ln>
            <a:effectLst/>
          </p:spPr>
          <p:txBody>
            <a:bodyPr wrap="square" lIns="50800" tIns="50800" rIns="50800" bIns="50800" numCol="1" anchor="ctr">
              <a:noAutofit/>
            </a:bodyPr>
            <a:lstStyle/>
            <a:p>
              <a:pPr defTabSz="825500">
                <a:defRPr sz="5000">
                  <a:solidFill>
                    <a:srgbClr val="FFFFFF"/>
                  </a:solidFill>
                  <a:latin typeface="Helvetica Neue Medium"/>
                  <a:ea typeface="Helvetica Neue Medium"/>
                  <a:cs typeface="Helvetica Neue Medium"/>
                  <a:sym typeface="Helvetica Neue Medium"/>
                </a:defRPr>
              </a:pPr>
              <a:endParaRPr/>
            </a:p>
          </p:txBody>
        </p:sp>
        <p:sp>
          <p:nvSpPr>
            <p:cNvPr id="580" name="Watch"/>
            <p:cNvSpPr txBox="1"/>
            <p:nvPr/>
          </p:nvSpPr>
          <p:spPr>
            <a:xfrm>
              <a:off x="615385" y="805848"/>
              <a:ext cx="2971346" cy="85788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825500">
                <a:defRPr sz="5000">
                  <a:solidFill>
                    <a:srgbClr val="FFFFFF"/>
                  </a:solidFill>
                  <a:latin typeface="Helvetica Neue Medium"/>
                  <a:ea typeface="Helvetica Neue Medium"/>
                  <a:cs typeface="Helvetica Neue Medium"/>
                  <a:sym typeface="Helvetica Neue Medium"/>
                </a:defRPr>
              </a:lvl1pPr>
            </a:lstStyle>
            <a:p>
              <a:r>
                <a:t>Watch</a:t>
              </a:r>
            </a:p>
          </p:txBody>
        </p:sp>
      </p:grpSp>
      <p:pic>
        <p:nvPicPr>
          <p:cNvPr id="582" name="Image" descr="Image"/>
          <p:cNvPicPr>
            <a:picLocks noChangeAspect="1"/>
          </p:cNvPicPr>
          <p:nvPr/>
        </p:nvPicPr>
        <p:blipFill>
          <a:blip r:embed="rId4"/>
          <a:srcRect b="29337"/>
          <a:stretch>
            <a:fillRect/>
          </a:stretch>
        </p:blipFill>
        <p:spPr>
          <a:xfrm>
            <a:off x="14626603" y="6100993"/>
            <a:ext cx="9325230" cy="3634554"/>
          </a:xfrm>
          <a:prstGeom prst="rect">
            <a:avLst/>
          </a:prstGeom>
          <a:ln w="12700">
            <a:miter lim="400000"/>
          </a:ln>
        </p:spPr>
      </p:pic>
      <p:grpSp>
        <p:nvGrpSpPr>
          <p:cNvPr id="585" name="Discuss"/>
          <p:cNvGrpSpPr/>
          <p:nvPr/>
        </p:nvGrpSpPr>
        <p:grpSpPr>
          <a:xfrm>
            <a:off x="19597098" y="2701632"/>
            <a:ext cx="4445719" cy="2445489"/>
            <a:chOff x="0" y="0"/>
            <a:chExt cx="4445718" cy="2445487"/>
          </a:xfrm>
        </p:grpSpPr>
        <p:sp>
          <p:nvSpPr>
            <p:cNvPr id="583" name="Quote Bubble"/>
            <p:cNvSpPr/>
            <p:nvPr/>
          </p:nvSpPr>
          <p:spPr>
            <a:xfrm>
              <a:off x="0" y="0"/>
              <a:ext cx="4445719" cy="2445488"/>
            </a:xfrm>
            <a:prstGeom prst="wedgeEllipseCallout">
              <a:avLst>
                <a:gd name="adj1" fmla="val -49385"/>
                <a:gd name="adj2" fmla="val 67899"/>
              </a:avLst>
            </a:prstGeom>
            <a:solidFill>
              <a:srgbClr val="00247D"/>
            </a:solidFill>
            <a:ln w="12700" cap="flat">
              <a:noFill/>
              <a:miter lim="400000"/>
            </a:ln>
            <a:effectLst/>
          </p:spPr>
          <p:txBody>
            <a:bodyPr wrap="square" lIns="50800" tIns="50800" rIns="50800" bIns="50800" numCol="1" anchor="ctr">
              <a:noAutofit/>
            </a:bodyPr>
            <a:lstStyle/>
            <a:p>
              <a:pPr defTabSz="825500">
                <a:defRPr sz="5000">
                  <a:solidFill>
                    <a:srgbClr val="FFFFFF"/>
                  </a:solidFill>
                  <a:latin typeface="Helvetica Neue Medium"/>
                  <a:ea typeface="Helvetica Neue Medium"/>
                  <a:cs typeface="Helvetica Neue Medium"/>
                  <a:sym typeface="Helvetica Neue Medium"/>
                </a:defRPr>
              </a:pPr>
              <a:endParaRPr/>
            </a:p>
          </p:txBody>
        </p:sp>
        <p:sp>
          <p:nvSpPr>
            <p:cNvPr id="584" name="Discuss"/>
            <p:cNvSpPr txBox="1"/>
            <p:nvPr/>
          </p:nvSpPr>
          <p:spPr>
            <a:xfrm>
              <a:off x="651059" y="793803"/>
              <a:ext cx="3143600" cy="85788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825500">
                <a:defRPr sz="5000">
                  <a:solidFill>
                    <a:srgbClr val="FFFFFF"/>
                  </a:solidFill>
                  <a:latin typeface="Helvetica Neue Medium"/>
                  <a:ea typeface="Helvetica Neue Medium"/>
                  <a:cs typeface="Helvetica Neue Medium"/>
                  <a:sym typeface="Helvetica Neue Medium"/>
                </a:defRPr>
              </a:lvl1pPr>
            </a:lstStyle>
            <a:p>
              <a:r>
                <a:t>Discuss</a:t>
              </a:r>
            </a:p>
          </p:txBody>
        </p:sp>
      </p:grpSp>
      <p:sp>
        <p:nvSpPr>
          <p:cNvPr id="586" name="Rectangle 7"/>
          <p:cNvSpPr/>
          <p:nvPr/>
        </p:nvSpPr>
        <p:spPr>
          <a:xfrm>
            <a:off x="85767" y="89999"/>
            <a:ext cx="24199968" cy="13536002"/>
          </a:xfrm>
          <a:prstGeom prst="rect">
            <a:avLst/>
          </a:prstGeom>
          <a:ln w="203200">
            <a:solidFill>
              <a:srgbClr val="C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Getting our probe launching!"/>
          <p:cNvSpPr txBox="1">
            <a:spLocks noGrp="1"/>
          </p:cNvSpPr>
          <p:nvPr>
            <p:ph type="title"/>
          </p:nvPr>
        </p:nvSpPr>
        <p:spPr>
          <a:prstGeom prst="rect">
            <a:avLst/>
          </a:prstGeom>
        </p:spPr>
        <p:txBody>
          <a:bodyPr/>
          <a:lstStyle>
            <a:lvl1pPr>
              <a:defRPr spc="-200"/>
            </a:lvl1pPr>
          </a:lstStyle>
          <a:p>
            <a:r>
              <a:t>I’ve lost my probe … what do I do?</a:t>
            </a:r>
          </a:p>
        </p:txBody>
      </p:sp>
      <p:sp>
        <p:nvSpPr>
          <p:cNvPr id="591" name="You’re going to learn how to get the probe moving!…"/>
          <p:cNvSpPr txBox="1">
            <a:spLocks noGrp="1"/>
          </p:cNvSpPr>
          <p:nvPr>
            <p:ph type="body" idx="1"/>
          </p:nvPr>
        </p:nvSpPr>
        <p:spPr>
          <a:xfrm>
            <a:off x="1308411" y="2892909"/>
            <a:ext cx="12087550" cy="7930182"/>
          </a:xfrm>
          <a:prstGeom prst="rect">
            <a:avLst/>
          </a:prstGeom>
        </p:spPr>
        <p:txBody>
          <a:bodyPr/>
          <a:lstStyle/>
          <a:p>
            <a:pPr marL="373418" indent="-373418" defTabSz="809071">
              <a:spcBef>
                <a:spcPts val="1400"/>
              </a:spcBef>
              <a:defRPr sz="5049"/>
            </a:pPr>
            <a:r>
              <a:t>If your probe disappears off the edge of the stage, click onto the </a:t>
            </a:r>
            <a:r>
              <a:rPr b="1">
                <a:solidFill>
                  <a:srgbClr val="0079BF"/>
                </a:solidFill>
              </a:rPr>
              <a:t>Motion</a:t>
            </a:r>
            <a:r>
              <a:t> code blocks, and look for the ‘</a:t>
            </a:r>
            <a:r>
              <a:rPr b="1">
                <a:solidFill>
                  <a:srgbClr val="0079BF"/>
                </a:solidFill>
              </a:rPr>
              <a:t>Go to</a:t>
            </a:r>
            <a:r>
              <a:t>’ command.</a:t>
            </a:r>
          </a:p>
          <a:p>
            <a:pPr marL="373418" indent="-373418" defTabSz="809071">
              <a:spcBef>
                <a:spcPts val="1400"/>
              </a:spcBef>
              <a:defRPr sz="5049"/>
            </a:pPr>
            <a:r>
              <a:t>Select ‘Start’ from the drop-down menu.</a:t>
            </a:r>
          </a:p>
          <a:p>
            <a:pPr marL="373418" indent="-373418" defTabSz="809071">
              <a:spcBef>
                <a:spcPts val="1400"/>
              </a:spcBef>
              <a:defRPr sz="5049" b="1"/>
            </a:pPr>
            <a:r>
              <a:t>Double-click onto the code block</a:t>
            </a:r>
            <a:r>
              <a:rPr b="0"/>
              <a:t> to move the probe back to the red cross. (You do not need to drag this block into the coding area).</a:t>
            </a:r>
          </a:p>
        </p:txBody>
      </p:sp>
      <p:sp>
        <p:nvSpPr>
          <p:cNvPr id="592"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32</a:t>
            </a:fld>
            <a:endParaRPr/>
          </a:p>
        </p:txBody>
      </p:sp>
      <p:grpSp>
        <p:nvGrpSpPr>
          <p:cNvPr id="595" name="Discuss"/>
          <p:cNvGrpSpPr/>
          <p:nvPr/>
        </p:nvGrpSpPr>
        <p:grpSpPr>
          <a:xfrm>
            <a:off x="19453859" y="758533"/>
            <a:ext cx="4277758" cy="1754130"/>
            <a:chOff x="0" y="0"/>
            <a:chExt cx="4277757" cy="1754129"/>
          </a:xfrm>
        </p:grpSpPr>
        <p:sp>
          <p:nvSpPr>
            <p:cNvPr id="593" name="Quote Bubble"/>
            <p:cNvSpPr/>
            <p:nvPr/>
          </p:nvSpPr>
          <p:spPr>
            <a:xfrm>
              <a:off x="0" y="0"/>
              <a:ext cx="4277758" cy="1754130"/>
            </a:xfrm>
            <a:prstGeom prst="wedgeEllipseCallout">
              <a:avLst>
                <a:gd name="adj1" fmla="val -49385"/>
                <a:gd name="adj2" fmla="val 67899"/>
              </a:avLst>
            </a:prstGeom>
            <a:solidFill>
              <a:srgbClr val="00247D"/>
            </a:solidFill>
            <a:ln w="12700" cap="flat">
              <a:noFill/>
              <a:miter lim="400000"/>
            </a:ln>
            <a:effectLst/>
          </p:spPr>
          <p:txBody>
            <a:bodyPr wrap="square" lIns="50800" tIns="50800" rIns="50800" bIns="50800" numCol="1" anchor="ctr">
              <a:noAutofit/>
            </a:bodyPr>
            <a:lstStyle/>
            <a:p>
              <a:pPr defTabSz="825500">
                <a:defRPr sz="5000">
                  <a:solidFill>
                    <a:srgbClr val="FFFFFF"/>
                  </a:solidFill>
                  <a:latin typeface="Helvetica Neue Medium"/>
                  <a:ea typeface="Helvetica Neue Medium"/>
                  <a:cs typeface="Helvetica Neue Medium"/>
                  <a:sym typeface="Helvetica Neue Medium"/>
                </a:defRPr>
              </a:pPr>
              <a:endParaRPr/>
            </a:p>
          </p:txBody>
        </p:sp>
        <p:sp>
          <p:nvSpPr>
            <p:cNvPr id="594" name="Learn"/>
            <p:cNvSpPr txBox="1"/>
            <p:nvPr/>
          </p:nvSpPr>
          <p:spPr>
            <a:xfrm>
              <a:off x="626462" y="448124"/>
              <a:ext cx="3024833" cy="85788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825500">
                <a:defRPr sz="5000">
                  <a:solidFill>
                    <a:srgbClr val="FFFFFF"/>
                  </a:solidFill>
                  <a:latin typeface="Helvetica Neue Medium"/>
                  <a:ea typeface="Helvetica Neue Medium"/>
                  <a:cs typeface="Helvetica Neue Medium"/>
                  <a:sym typeface="Helvetica Neue Medium"/>
                </a:defRPr>
              </a:lvl1pPr>
            </a:lstStyle>
            <a:p>
              <a:r>
                <a:t>Learn</a:t>
              </a:r>
            </a:p>
          </p:txBody>
        </p:sp>
      </p:grpSp>
      <p:sp>
        <p:nvSpPr>
          <p:cNvPr id="596" name="Rectangle 7"/>
          <p:cNvSpPr/>
          <p:nvPr/>
        </p:nvSpPr>
        <p:spPr>
          <a:xfrm>
            <a:off x="85767" y="89999"/>
            <a:ext cx="24199968" cy="13536002"/>
          </a:xfrm>
          <a:prstGeom prst="rect">
            <a:avLst/>
          </a:prstGeom>
          <a:ln w="203200">
            <a:solidFill>
              <a:srgbClr val="C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597" name="Picture 1" descr="Picture 1"/>
          <p:cNvPicPr>
            <a:picLocks noChangeAspect="1"/>
          </p:cNvPicPr>
          <p:nvPr/>
        </p:nvPicPr>
        <p:blipFill>
          <a:blip r:embed="rId3"/>
          <a:stretch>
            <a:fillRect/>
          </a:stretch>
        </p:blipFill>
        <p:spPr>
          <a:xfrm>
            <a:off x="18377913" y="3181195"/>
            <a:ext cx="5353703" cy="7972988"/>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Iteration"/>
          <p:cNvSpPr txBox="1">
            <a:spLocks noGrp="1"/>
          </p:cNvSpPr>
          <p:nvPr>
            <p:ph type="title"/>
          </p:nvPr>
        </p:nvSpPr>
        <p:spPr>
          <a:prstGeom prst="rect">
            <a:avLst/>
          </a:prstGeom>
        </p:spPr>
        <p:txBody>
          <a:bodyPr/>
          <a:lstStyle>
            <a:lvl1pPr>
              <a:defRPr spc="-200"/>
            </a:lvl1pPr>
          </a:lstStyle>
          <a:p>
            <a:r>
              <a:t>Iteration</a:t>
            </a:r>
          </a:p>
        </p:txBody>
      </p:sp>
      <p:sp>
        <p:nvSpPr>
          <p:cNvPr id="602" name="The word iteration means to repeat sections of code to make them run more than once.…"/>
          <p:cNvSpPr txBox="1">
            <a:spLocks noGrp="1"/>
          </p:cNvSpPr>
          <p:nvPr>
            <p:ph type="body" idx="1"/>
          </p:nvPr>
        </p:nvSpPr>
        <p:spPr>
          <a:xfrm>
            <a:off x="1308410" y="2892909"/>
            <a:ext cx="14025969" cy="7930182"/>
          </a:xfrm>
          <a:prstGeom prst="rect">
            <a:avLst/>
          </a:prstGeom>
        </p:spPr>
        <p:txBody>
          <a:bodyPr/>
          <a:lstStyle/>
          <a:p>
            <a:pPr marL="377189" indent="-377189" defTabSz="817244">
              <a:spcBef>
                <a:spcPts val="1500"/>
              </a:spcBef>
              <a:defRPr sz="5100"/>
            </a:pPr>
            <a:r>
              <a:t>The word </a:t>
            </a:r>
            <a:r>
              <a:rPr b="1"/>
              <a:t>iteration</a:t>
            </a:r>
            <a:r>
              <a:t> means to </a:t>
            </a:r>
            <a:r>
              <a:rPr b="1"/>
              <a:t>repeat</a:t>
            </a:r>
            <a:r>
              <a:t> sections of code to make them run more than once.</a:t>
            </a:r>
          </a:p>
          <a:p>
            <a:pPr marL="377189" indent="-377189" defTabSz="817244">
              <a:spcBef>
                <a:spcPts val="1500"/>
              </a:spcBef>
              <a:defRPr sz="5100"/>
            </a:pPr>
            <a:r>
              <a:t>Iteration is sometimes called </a:t>
            </a:r>
            <a:r>
              <a:rPr b="1"/>
              <a:t>repetition</a:t>
            </a:r>
            <a:r>
              <a:t>.</a:t>
            </a:r>
          </a:p>
          <a:p>
            <a:pPr marL="377189" indent="-377189" defTabSz="817244">
              <a:spcBef>
                <a:spcPts val="1500"/>
              </a:spcBef>
              <a:defRPr sz="5100"/>
            </a:pPr>
            <a:r>
              <a:t>You might also hear the word ‘loop’ to describe iteration.</a:t>
            </a:r>
          </a:p>
          <a:p>
            <a:pPr marL="377189" indent="-377189" defTabSz="817244">
              <a:spcBef>
                <a:spcPts val="1500"/>
              </a:spcBef>
              <a:defRPr sz="5100"/>
            </a:pPr>
            <a:r>
              <a:t>In Scratch, all code for iteration are listed under ‘</a:t>
            </a:r>
            <a:r>
              <a:rPr b="1">
                <a:solidFill>
                  <a:srgbClr val="F27100"/>
                </a:solidFill>
              </a:rPr>
              <a:t>Control</a:t>
            </a:r>
            <a:r>
              <a:t>’.</a:t>
            </a:r>
          </a:p>
          <a:p>
            <a:pPr marL="377189" indent="-377189" defTabSz="817244">
              <a:spcBef>
                <a:spcPts val="1500"/>
              </a:spcBef>
              <a:defRPr sz="5100"/>
            </a:pPr>
            <a:r>
              <a:t>Examples are ‘</a:t>
            </a:r>
            <a:r>
              <a:rPr b="1">
                <a:solidFill>
                  <a:srgbClr val="F27100"/>
                </a:solidFill>
              </a:rPr>
              <a:t>forever</a:t>
            </a:r>
            <a:r>
              <a:t>’, ‘</a:t>
            </a:r>
            <a:r>
              <a:rPr b="1">
                <a:solidFill>
                  <a:srgbClr val="F27100"/>
                </a:solidFill>
              </a:rPr>
              <a:t>repeat</a:t>
            </a:r>
            <a:r>
              <a:t>’ and ‘</a:t>
            </a:r>
            <a:r>
              <a:rPr b="1">
                <a:solidFill>
                  <a:srgbClr val="F27100"/>
                </a:solidFill>
              </a:rPr>
              <a:t>repeat until</a:t>
            </a:r>
            <a:r>
              <a:t>’</a:t>
            </a:r>
          </a:p>
        </p:txBody>
      </p:sp>
      <p:sp>
        <p:nvSpPr>
          <p:cNvPr id="60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33</a:t>
            </a:fld>
            <a:endParaRPr/>
          </a:p>
        </p:txBody>
      </p:sp>
      <p:grpSp>
        <p:nvGrpSpPr>
          <p:cNvPr id="606" name="Learn"/>
          <p:cNvGrpSpPr/>
          <p:nvPr/>
        </p:nvGrpSpPr>
        <p:grpSpPr>
          <a:xfrm>
            <a:off x="19089918" y="976970"/>
            <a:ext cx="4202117" cy="2469578"/>
            <a:chOff x="0" y="0"/>
            <a:chExt cx="4202115" cy="2469577"/>
          </a:xfrm>
        </p:grpSpPr>
        <p:sp>
          <p:nvSpPr>
            <p:cNvPr id="604" name="Quote Bubble"/>
            <p:cNvSpPr/>
            <p:nvPr/>
          </p:nvSpPr>
          <p:spPr>
            <a:xfrm>
              <a:off x="0" y="0"/>
              <a:ext cx="4202116" cy="2469578"/>
            </a:xfrm>
            <a:prstGeom prst="wedgeEllipseCallout">
              <a:avLst>
                <a:gd name="adj1" fmla="val -49385"/>
                <a:gd name="adj2" fmla="val 66754"/>
              </a:avLst>
            </a:prstGeom>
            <a:solidFill>
              <a:srgbClr val="00247D"/>
            </a:solidFill>
            <a:ln w="12700" cap="flat">
              <a:noFill/>
              <a:miter lim="400000"/>
            </a:ln>
            <a:effectLst/>
          </p:spPr>
          <p:txBody>
            <a:bodyPr wrap="square" lIns="50800" tIns="50800" rIns="50800" bIns="50800" numCol="1" anchor="ctr">
              <a:noAutofit/>
            </a:bodyPr>
            <a:lstStyle/>
            <a:p>
              <a:pPr defTabSz="825500">
                <a:defRPr sz="5000">
                  <a:solidFill>
                    <a:srgbClr val="FFFFFF"/>
                  </a:solidFill>
                  <a:latin typeface="Helvetica Neue Medium"/>
                  <a:ea typeface="Helvetica Neue Medium"/>
                  <a:cs typeface="Helvetica Neue Medium"/>
                  <a:sym typeface="Helvetica Neue Medium"/>
                </a:defRPr>
              </a:pPr>
              <a:endParaRPr/>
            </a:p>
          </p:txBody>
        </p:sp>
        <p:sp>
          <p:nvSpPr>
            <p:cNvPr id="605" name="Learn"/>
            <p:cNvSpPr txBox="1"/>
            <p:nvPr/>
          </p:nvSpPr>
          <p:spPr>
            <a:xfrm>
              <a:off x="615385" y="805848"/>
              <a:ext cx="2971346" cy="85788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825500">
                <a:defRPr sz="5000">
                  <a:solidFill>
                    <a:srgbClr val="FFFFFF"/>
                  </a:solidFill>
                  <a:latin typeface="Helvetica Neue Medium"/>
                  <a:ea typeface="Helvetica Neue Medium"/>
                  <a:cs typeface="Helvetica Neue Medium"/>
                  <a:sym typeface="Helvetica Neue Medium"/>
                </a:defRPr>
              </a:lvl1pPr>
            </a:lstStyle>
            <a:p>
              <a:r>
                <a:t>Learn</a:t>
              </a:r>
            </a:p>
          </p:txBody>
        </p:sp>
      </p:grpSp>
      <p:pic>
        <p:nvPicPr>
          <p:cNvPr id="607" name="Image" descr="Image"/>
          <p:cNvPicPr>
            <a:picLocks noChangeAspect="1"/>
          </p:cNvPicPr>
          <p:nvPr/>
        </p:nvPicPr>
        <p:blipFill>
          <a:blip r:embed="rId3"/>
          <a:stretch>
            <a:fillRect/>
          </a:stretch>
        </p:blipFill>
        <p:spPr>
          <a:xfrm>
            <a:off x="15707517" y="4819650"/>
            <a:ext cx="8017831" cy="5943935"/>
          </a:xfrm>
          <a:prstGeom prst="rect">
            <a:avLst/>
          </a:prstGeom>
          <a:ln w="12700">
            <a:miter lim="400000"/>
          </a:ln>
        </p:spPr>
      </p:pic>
      <p:sp>
        <p:nvSpPr>
          <p:cNvPr id="608" name="Rectangle 6"/>
          <p:cNvSpPr/>
          <p:nvPr/>
        </p:nvSpPr>
        <p:spPr>
          <a:xfrm>
            <a:off x="85767" y="89999"/>
            <a:ext cx="24199968" cy="13536002"/>
          </a:xfrm>
          <a:prstGeom prst="rect">
            <a:avLst/>
          </a:prstGeom>
          <a:ln w="203200">
            <a:solidFill>
              <a:srgbClr val="C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34</a:t>
            </a:fld>
            <a:endParaRPr/>
          </a:p>
        </p:txBody>
      </p:sp>
      <p:sp>
        <p:nvSpPr>
          <p:cNvPr id="613" name="The completed algorithm"/>
          <p:cNvSpPr txBox="1">
            <a:spLocks noGrp="1"/>
          </p:cNvSpPr>
          <p:nvPr>
            <p:ph type="title" idx="4294967295"/>
          </p:nvPr>
        </p:nvSpPr>
        <p:spPr>
          <a:xfrm>
            <a:off x="0" y="900113"/>
            <a:ext cx="21971000" cy="1433512"/>
          </a:xfrm>
          <a:prstGeom prst="rect">
            <a:avLst/>
          </a:prstGeom>
        </p:spPr>
        <p:txBody>
          <a:bodyPr/>
          <a:lstStyle>
            <a:lvl1pPr algn="ctr">
              <a:defRPr sz="8400" spc="-200"/>
            </a:lvl1pPr>
          </a:lstStyle>
          <a:p>
            <a:r>
              <a:t>The completed algorithm</a:t>
            </a:r>
          </a:p>
        </p:txBody>
      </p:sp>
      <p:pic>
        <p:nvPicPr>
          <p:cNvPr id="614" name="Image" descr="Image"/>
          <p:cNvPicPr>
            <a:picLocks noChangeAspect="1"/>
          </p:cNvPicPr>
          <p:nvPr/>
        </p:nvPicPr>
        <p:blipFill>
          <a:blip r:embed="rId3"/>
          <a:srcRect l="11418" t="4347" r="8478" b="7946"/>
          <a:stretch>
            <a:fillRect/>
          </a:stretch>
        </p:blipFill>
        <p:spPr>
          <a:xfrm>
            <a:off x="9242225" y="3219136"/>
            <a:ext cx="5899548" cy="6755305"/>
          </a:xfrm>
          <a:custGeom>
            <a:avLst/>
            <a:gdLst/>
            <a:ahLst/>
            <a:cxnLst>
              <a:cxn ang="0">
                <a:pos x="wd2" y="hd2"/>
              </a:cxn>
              <a:cxn ang="5400000">
                <a:pos x="wd2" y="hd2"/>
              </a:cxn>
              <a:cxn ang="10800000">
                <a:pos x="wd2" y="hd2"/>
              </a:cxn>
              <a:cxn ang="16200000">
                <a:pos x="wd2" y="hd2"/>
              </a:cxn>
            </a:cxnLst>
            <a:rect l="0" t="0" r="r" b="b"/>
            <a:pathLst>
              <a:path w="21600" h="21598" extrusionOk="0">
                <a:moveTo>
                  <a:pt x="5094" y="3"/>
                </a:moveTo>
                <a:cubicBezTo>
                  <a:pt x="4868" y="-2"/>
                  <a:pt x="4636" y="0"/>
                  <a:pt x="4394" y="7"/>
                </a:cubicBezTo>
                <a:cubicBezTo>
                  <a:pt x="3280" y="41"/>
                  <a:pt x="3018" y="78"/>
                  <a:pt x="2239" y="308"/>
                </a:cubicBezTo>
                <a:cubicBezTo>
                  <a:pt x="1752" y="452"/>
                  <a:pt x="1049" y="735"/>
                  <a:pt x="677" y="937"/>
                </a:cubicBezTo>
                <a:lnTo>
                  <a:pt x="0" y="1305"/>
                </a:lnTo>
                <a:lnTo>
                  <a:pt x="1" y="3317"/>
                </a:lnTo>
                <a:cubicBezTo>
                  <a:pt x="2" y="4424"/>
                  <a:pt x="42" y="5384"/>
                  <a:pt x="90" y="5450"/>
                </a:cubicBezTo>
                <a:cubicBezTo>
                  <a:pt x="144" y="5524"/>
                  <a:pt x="141" y="5606"/>
                  <a:pt x="84" y="5666"/>
                </a:cubicBezTo>
                <a:cubicBezTo>
                  <a:pt x="28" y="5725"/>
                  <a:pt x="9" y="6506"/>
                  <a:pt x="32" y="7706"/>
                </a:cubicBezTo>
                <a:cubicBezTo>
                  <a:pt x="53" y="8776"/>
                  <a:pt x="68" y="9689"/>
                  <a:pt x="67" y="9733"/>
                </a:cubicBezTo>
                <a:cubicBezTo>
                  <a:pt x="28" y="11225"/>
                  <a:pt x="9" y="20553"/>
                  <a:pt x="45" y="20682"/>
                </a:cubicBezTo>
                <a:cubicBezTo>
                  <a:pt x="92" y="20848"/>
                  <a:pt x="152" y="20863"/>
                  <a:pt x="699" y="20863"/>
                </a:cubicBezTo>
                <a:cubicBezTo>
                  <a:pt x="1280" y="20863"/>
                  <a:pt x="1316" y="20876"/>
                  <a:pt x="1773" y="21230"/>
                </a:cubicBezTo>
                <a:lnTo>
                  <a:pt x="2245" y="21598"/>
                </a:lnTo>
                <a:lnTo>
                  <a:pt x="3726" y="21598"/>
                </a:lnTo>
                <a:lnTo>
                  <a:pt x="4199" y="21230"/>
                </a:lnTo>
                <a:lnTo>
                  <a:pt x="4672" y="20863"/>
                </a:lnTo>
                <a:lnTo>
                  <a:pt x="10209" y="20863"/>
                </a:lnTo>
                <a:cubicBezTo>
                  <a:pt x="14899" y="20863"/>
                  <a:pt x="15762" y="20846"/>
                  <a:pt x="15856" y="20748"/>
                </a:cubicBezTo>
                <a:cubicBezTo>
                  <a:pt x="15933" y="20667"/>
                  <a:pt x="15961" y="20249"/>
                  <a:pt x="15948" y="19381"/>
                </a:cubicBezTo>
                <a:lnTo>
                  <a:pt x="15927" y="18134"/>
                </a:lnTo>
                <a:lnTo>
                  <a:pt x="18018" y="18091"/>
                </a:lnTo>
                <a:lnTo>
                  <a:pt x="20108" y="18050"/>
                </a:lnTo>
                <a:lnTo>
                  <a:pt x="20132" y="16104"/>
                </a:lnTo>
                <a:cubicBezTo>
                  <a:pt x="20150" y="14752"/>
                  <a:pt x="20125" y="14124"/>
                  <a:pt x="20052" y="14047"/>
                </a:cubicBezTo>
                <a:cubicBezTo>
                  <a:pt x="19971" y="13961"/>
                  <a:pt x="19493" y="13931"/>
                  <a:pt x="17946" y="13915"/>
                </a:cubicBezTo>
                <a:lnTo>
                  <a:pt x="15942" y="13892"/>
                </a:lnTo>
                <a:lnTo>
                  <a:pt x="15926" y="11936"/>
                </a:lnTo>
                <a:cubicBezTo>
                  <a:pt x="15916" y="10860"/>
                  <a:pt x="15887" y="9924"/>
                  <a:pt x="15862" y="9857"/>
                </a:cubicBezTo>
                <a:cubicBezTo>
                  <a:pt x="15821" y="9750"/>
                  <a:pt x="16192" y="9727"/>
                  <a:pt x="18708" y="9692"/>
                </a:cubicBezTo>
                <a:lnTo>
                  <a:pt x="21600" y="9652"/>
                </a:lnTo>
                <a:lnTo>
                  <a:pt x="21600" y="7654"/>
                </a:lnTo>
                <a:lnTo>
                  <a:pt x="21600" y="5657"/>
                </a:lnTo>
                <a:lnTo>
                  <a:pt x="18165" y="5615"/>
                </a:lnTo>
                <a:lnTo>
                  <a:pt x="14730" y="5575"/>
                </a:lnTo>
                <a:lnTo>
                  <a:pt x="14739" y="3589"/>
                </a:lnTo>
                <a:cubicBezTo>
                  <a:pt x="14745" y="2196"/>
                  <a:pt x="14717" y="1569"/>
                  <a:pt x="14641" y="1489"/>
                </a:cubicBezTo>
                <a:cubicBezTo>
                  <a:pt x="14554" y="1398"/>
                  <a:pt x="14060" y="1377"/>
                  <a:pt x="12071" y="1377"/>
                </a:cubicBezTo>
                <a:lnTo>
                  <a:pt x="9608" y="1377"/>
                </a:lnTo>
                <a:lnTo>
                  <a:pt x="9043" y="1037"/>
                </a:lnTo>
                <a:cubicBezTo>
                  <a:pt x="7907" y="359"/>
                  <a:pt x="6678" y="34"/>
                  <a:pt x="5094" y="3"/>
                </a:cubicBezTo>
                <a:close/>
              </a:path>
            </a:pathLst>
          </a:custGeom>
          <a:ln w="12700">
            <a:miter lim="400000"/>
          </a:ln>
        </p:spPr>
      </p:pic>
      <p:grpSp>
        <p:nvGrpSpPr>
          <p:cNvPr id="617" name="Learn"/>
          <p:cNvGrpSpPr/>
          <p:nvPr/>
        </p:nvGrpSpPr>
        <p:grpSpPr>
          <a:xfrm>
            <a:off x="19089918" y="976970"/>
            <a:ext cx="4202117" cy="2469578"/>
            <a:chOff x="0" y="0"/>
            <a:chExt cx="4202115" cy="2469577"/>
          </a:xfrm>
        </p:grpSpPr>
        <p:sp>
          <p:nvSpPr>
            <p:cNvPr id="615" name="Quote Bubble"/>
            <p:cNvSpPr/>
            <p:nvPr/>
          </p:nvSpPr>
          <p:spPr>
            <a:xfrm>
              <a:off x="0" y="0"/>
              <a:ext cx="4202116" cy="2469578"/>
            </a:xfrm>
            <a:prstGeom prst="wedgeEllipseCallout">
              <a:avLst>
                <a:gd name="adj1" fmla="val -49385"/>
                <a:gd name="adj2" fmla="val 66754"/>
              </a:avLst>
            </a:prstGeom>
            <a:solidFill>
              <a:srgbClr val="00247D"/>
            </a:solidFill>
            <a:ln w="12700" cap="flat">
              <a:noFill/>
              <a:miter lim="400000"/>
            </a:ln>
            <a:effectLst/>
          </p:spPr>
          <p:txBody>
            <a:bodyPr wrap="square" lIns="50800" tIns="50800" rIns="50800" bIns="50800" numCol="1" anchor="ctr">
              <a:noAutofit/>
            </a:bodyPr>
            <a:lstStyle/>
            <a:p>
              <a:pPr defTabSz="825500">
                <a:defRPr sz="5000">
                  <a:solidFill>
                    <a:srgbClr val="FFFFFF"/>
                  </a:solidFill>
                  <a:latin typeface="Helvetica Neue Medium"/>
                  <a:ea typeface="Helvetica Neue Medium"/>
                  <a:cs typeface="Helvetica Neue Medium"/>
                  <a:sym typeface="Helvetica Neue Medium"/>
                </a:defRPr>
              </a:pPr>
              <a:endParaRPr/>
            </a:p>
          </p:txBody>
        </p:sp>
        <p:sp>
          <p:nvSpPr>
            <p:cNvPr id="616" name="Learn"/>
            <p:cNvSpPr txBox="1"/>
            <p:nvPr/>
          </p:nvSpPr>
          <p:spPr>
            <a:xfrm>
              <a:off x="615385" y="805848"/>
              <a:ext cx="2971346" cy="85788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825500">
                <a:defRPr sz="5000">
                  <a:solidFill>
                    <a:srgbClr val="FFFFFF"/>
                  </a:solidFill>
                  <a:latin typeface="Helvetica Neue Medium"/>
                  <a:ea typeface="Helvetica Neue Medium"/>
                  <a:cs typeface="Helvetica Neue Medium"/>
                  <a:sym typeface="Helvetica Neue Medium"/>
                </a:defRPr>
              </a:lvl1pPr>
            </a:lstStyle>
            <a:p>
              <a:r>
                <a:t>Learn</a:t>
              </a:r>
            </a:p>
          </p:txBody>
        </p:sp>
      </p:grpSp>
      <p:sp>
        <p:nvSpPr>
          <p:cNvPr id="618" name="Rectangle 5"/>
          <p:cNvSpPr/>
          <p:nvPr/>
        </p:nvSpPr>
        <p:spPr>
          <a:xfrm>
            <a:off x="85767" y="89999"/>
            <a:ext cx="24199968" cy="13536002"/>
          </a:xfrm>
          <a:prstGeom prst="rect">
            <a:avLst/>
          </a:prstGeom>
          <a:ln w="203200">
            <a:solidFill>
              <a:srgbClr val="C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 name="Checking our knowledge and understanding…"/>
          <p:cNvSpPr txBox="1">
            <a:spLocks noGrp="1"/>
          </p:cNvSpPr>
          <p:nvPr>
            <p:ph type="title"/>
          </p:nvPr>
        </p:nvSpPr>
        <p:spPr>
          <a:xfrm>
            <a:off x="1206497" y="4149978"/>
            <a:ext cx="21971006" cy="5933790"/>
          </a:xfrm>
          <a:prstGeom prst="rect">
            <a:avLst/>
          </a:prstGeom>
        </p:spPr>
        <p:txBody>
          <a:bodyPr/>
          <a:lstStyle/>
          <a:p>
            <a:pPr defTabSz="1682452">
              <a:defRPr sz="7200" spc="-200"/>
            </a:pPr>
            <a:r>
              <a:rPr dirty="0"/>
              <a:t>Checking our knowledge and understanding</a:t>
            </a:r>
            <a:endParaRPr spc="-160" dirty="0"/>
          </a:p>
          <a:p>
            <a:pPr defTabSz="1682452">
              <a:defRPr sz="7200" spc="-200"/>
            </a:pPr>
            <a:br>
              <a:rPr spc="-160" dirty="0"/>
            </a:br>
            <a:r>
              <a:rPr lang="en-GB" u="sng" dirty="0">
                <a:solidFill>
                  <a:srgbClr val="0000FF"/>
                </a:solidFill>
                <a:uFill>
                  <a:solidFill>
                    <a:srgbClr val="0000FF"/>
                  </a:solidFill>
                </a:uFill>
                <a:hlinkClick r:id="rId3"/>
              </a:rPr>
              <a:t>https://create.kahoot.it/v2/share/raf-code-commanders-session-1-quiz/a5668a3b-e843-4c90-abe2-e05307ae69a2</a:t>
            </a:r>
            <a:endParaRPr u="sng" dirty="0">
              <a:solidFill>
                <a:srgbClr val="0000FF"/>
              </a:solidFill>
              <a:uFill>
                <a:solidFill>
                  <a:srgbClr val="0000FF"/>
                </a:solidFill>
              </a:uFill>
              <a:hlinkClick r:id="rId3"/>
            </a:endParaRPr>
          </a:p>
        </p:txBody>
      </p:sp>
      <p:sp>
        <p:nvSpPr>
          <p:cNvPr id="62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35</a:t>
            </a:fld>
            <a:endParaRPr/>
          </a:p>
        </p:txBody>
      </p:sp>
      <p:grpSp>
        <p:nvGrpSpPr>
          <p:cNvPr id="626" name="Learn"/>
          <p:cNvGrpSpPr/>
          <p:nvPr/>
        </p:nvGrpSpPr>
        <p:grpSpPr>
          <a:xfrm>
            <a:off x="19089918" y="976970"/>
            <a:ext cx="4202117" cy="2469578"/>
            <a:chOff x="0" y="0"/>
            <a:chExt cx="4202115" cy="2469577"/>
          </a:xfrm>
        </p:grpSpPr>
        <p:sp>
          <p:nvSpPr>
            <p:cNvPr id="624" name="Quote Bubble"/>
            <p:cNvSpPr/>
            <p:nvPr/>
          </p:nvSpPr>
          <p:spPr>
            <a:xfrm>
              <a:off x="0" y="0"/>
              <a:ext cx="4202116" cy="2469578"/>
            </a:xfrm>
            <a:prstGeom prst="wedgeEllipseCallout">
              <a:avLst>
                <a:gd name="adj1" fmla="val -49385"/>
                <a:gd name="adj2" fmla="val 66754"/>
              </a:avLst>
            </a:prstGeom>
            <a:solidFill>
              <a:srgbClr val="00247D"/>
            </a:solidFill>
            <a:ln w="12700" cap="flat">
              <a:noFill/>
              <a:miter lim="400000"/>
            </a:ln>
            <a:effectLst/>
          </p:spPr>
          <p:txBody>
            <a:bodyPr wrap="square" lIns="50800" tIns="50800" rIns="50800" bIns="50800" numCol="1" anchor="ctr">
              <a:noAutofit/>
            </a:bodyPr>
            <a:lstStyle/>
            <a:p>
              <a:pPr defTabSz="825500">
                <a:defRPr sz="5000">
                  <a:solidFill>
                    <a:srgbClr val="FFFFFF"/>
                  </a:solidFill>
                  <a:latin typeface="Helvetica Neue Medium"/>
                  <a:ea typeface="Helvetica Neue Medium"/>
                  <a:cs typeface="Helvetica Neue Medium"/>
                  <a:sym typeface="Helvetica Neue Medium"/>
                </a:defRPr>
              </a:pPr>
              <a:endParaRPr/>
            </a:p>
          </p:txBody>
        </p:sp>
        <p:sp>
          <p:nvSpPr>
            <p:cNvPr id="625" name="Learn"/>
            <p:cNvSpPr txBox="1"/>
            <p:nvPr/>
          </p:nvSpPr>
          <p:spPr>
            <a:xfrm>
              <a:off x="615385" y="805848"/>
              <a:ext cx="2971346" cy="85788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825500">
                <a:defRPr sz="5000">
                  <a:solidFill>
                    <a:srgbClr val="FFFFFF"/>
                  </a:solidFill>
                  <a:latin typeface="Helvetica Neue Medium"/>
                  <a:ea typeface="Helvetica Neue Medium"/>
                  <a:cs typeface="Helvetica Neue Medium"/>
                  <a:sym typeface="Helvetica Neue Medium"/>
                </a:defRPr>
              </a:lvl1pPr>
            </a:lstStyle>
            <a:p>
              <a:r>
                <a:t>Learn</a:t>
              </a:r>
            </a:p>
          </p:txBody>
        </p:sp>
      </p:grpSp>
      <p:pic>
        <p:nvPicPr>
          <p:cNvPr id="627" name="021eeaf230312978fecb82dc221bb856.png" descr="021eeaf230312978fecb82dc221bb856.png"/>
          <p:cNvPicPr>
            <a:picLocks noChangeAspect="1"/>
          </p:cNvPicPr>
          <p:nvPr/>
        </p:nvPicPr>
        <p:blipFill>
          <a:blip r:embed="rId4"/>
          <a:stretch>
            <a:fillRect/>
          </a:stretch>
        </p:blipFill>
        <p:spPr>
          <a:xfrm>
            <a:off x="1897699" y="887312"/>
            <a:ext cx="8112435" cy="2765351"/>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Next time"/>
          <p:cNvSpPr txBox="1">
            <a:spLocks noGrp="1"/>
          </p:cNvSpPr>
          <p:nvPr>
            <p:ph type="title"/>
          </p:nvPr>
        </p:nvSpPr>
        <p:spPr>
          <a:prstGeom prst="rect">
            <a:avLst/>
          </a:prstGeom>
        </p:spPr>
        <p:txBody>
          <a:bodyPr/>
          <a:lstStyle>
            <a:lvl1pPr>
              <a:defRPr spc="-200"/>
            </a:lvl1pPr>
          </a:lstStyle>
          <a:p>
            <a:r>
              <a:t>Next time</a:t>
            </a:r>
          </a:p>
        </p:txBody>
      </p:sp>
      <p:sp>
        <p:nvSpPr>
          <p:cNvPr id="632" name="Making the Launch button work…"/>
          <p:cNvSpPr txBox="1">
            <a:spLocks noGrp="1"/>
          </p:cNvSpPr>
          <p:nvPr>
            <p:ph type="body" idx="1"/>
          </p:nvPr>
        </p:nvSpPr>
        <p:spPr>
          <a:xfrm>
            <a:off x="1206499" y="3215187"/>
            <a:ext cx="11767765" cy="7930186"/>
          </a:xfrm>
          <a:prstGeom prst="rect">
            <a:avLst/>
          </a:prstGeom>
        </p:spPr>
        <p:txBody>
          <a:bodyPr/>
          <a:lstStyle/>
          <a:p>
            <a:r>
              <a:t>Making the </a:t>
            </a:r>
            <a:r>
              <a:rPr b="1"/>
              <a:t>Launch </a:t>
            </a:r>
            <a:r>
              <a:t>button work</a:t>
            </a:r>
          </a:p>
          <a:p>
            <a:r>
              <a:t>Learning what a </a:t>
            </a:r>
            <a:r>
              <a:rPr b="1"/>
              <a:t>variable </a:t>
            </a:r>
            <a:r>
              <a:t>is</a:t>
            </a:r>
          </a:p>
          <a:p>
            <a:r>
              <a:t>Learning how to reset our program every time the green flag is clicked</a:t>
            </a:r>
          </a:p>
          <a:p>
            <a:r>
              <a:t>Considering ways in which our game is </a:t>
            </a:r>
            <a:r>
              <a:rPr b="1"/>
              <a:t>realistic</a:t>
            </a:r>
            <a:r>
              <a:t> and </a:t>
            </a:r>
            <a:r>
              <a:rPr b="1"/>
              <a:t>very unrealistic</a:t>
            </a:r>
            <a:r>
              <a:t> compared to launching a real space probe.</a:t>
            </a:r>
          </a:p>
        </p:txBody>
      </p:sp>
      <p:sp>
        <p:nvSpPr>
          <p:cNvPr id="63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36</a:t>
            </a:fld>
            <a:endParaRPr/>
          </a:p>
        </p:txBody>
      </p:sp>
      <p:pic>
        <p:nvPicPr>
          <p:cNvPr id="634" name="Image" descr="Image"/>
          <p:cNvPicPr>
            <a:picLocks noChangeAspect="1"/>
          </p:cNvPicPr>
          <p:nvPr/>
        </p:nvPicPr>
        <p:blipFill>
          <a:blip r:embed="rId2"/>
          <a:srcRect l="12" r="12"/>
          <a:stretch>
            <a:fillRect/>
          </a:stretch>
        </p:blipFill>
        <p:spPr>
          <a:xfrm>
            <a:off x="14114804" y="3278583"/>
            <a:ext cx="9533580" cy="7158944"/>
          </a:xfrm>
          <a:prstGeom prst="rect">
            <a:avLst/>
          </a:prstGeom>
          <a:ln w="25400">
            <a:solidFill>
              <a:srgbClr val="000000"/>
            </a:solidFill>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ession 1: Getting started!"/>
          <p:cNvSpPr txBox="1">
            <a:spLocks noGrp="1"/>
          </p:cNvSpPr>
          <p:nvPr>
            <p:ph type="title"/>
          </p:nvPr>
        </p:nvSpPr>
        <p:spPr>
          <a:xfrm>
            <a:off x="1206500" y="3097762"/>
            <a:ext cx="17374782" cy="7220378"/>
          </a:xfrm>
          <a:prstGeom prst="rect">
            <a:avLst/>
          </a:prstGeom>
        </p:spPr>
        <p:txBody>
          <a:bodyPr>
            <a:normAutofit/>
          </a:bodyPr>
          <a:lstStyle/>
          <a:p>
            <a:pPr defTabSz="1547856">
              <a:lnSpc>
                <a:spcPct val="120000"/>
              </a:lnSpc>
              <a:defRPr sz="4968" spc="-184"/>
            </a:pPr>
            <a:r>
              <a:t>Brought to you by the Royal Air Force in partnership with Hyett Education.</a:t>
            </a:r>
            <a:br/>
            <a:br/>
            <a:r>
              <a:t>For more free and exciting STEM resources go to </a:t>
            </a:r>
            <a:r>
              <a:rPr u="sng">
                <a:solidFill>
                  <a:srgbClr val="0000FF"/>
                </a:solidFill>
                <a:uFill>
                  <a:solidFill>
                    <a:srgbClr val="0000FF"/>
                  </a:solidFill>
                </a:uFill>
                <a:hlinkClick r:id="rId2"/>
              </a:rPr>
              <a:t>www.rafyouthstem.org.uk</a:t>
            </a:r>
            <a:r>
              <a:t>.</a:t>
            </a:r>
            <a:br/>
            <a:br/>
            <a:r>
              <a:rPr sz="3680" b="0">
                <a:solidFill>
                  <a:srgbClr val="5E5E5E"/>
                </a:solidFill>
              </a:rPr>
              <a:t>Special thanks to Flt Lt Michelle Randall (RAF Youth &amp; STEM), Antony Hyett (Hyett Education – </a:t>
            </a:r>
            <a:r>
              <a:rPr sz="3680" b="0" u="sng">
                <a:solidFill>
                  <a:srgbClr val="0000FF"/>
                </a:solidFill>
                <a:uFill>
                  <a:solidFill>
                    <a:srgbClr val="0000FF"/>
                  </a:solidFill>
                </a:uFill>
                <a:hlinkClick r:id="rId3"/>
              </a:rPr>
              <a:t>www.hyetteducation.com</a:t>
            </a:r>
            <a:r>
              <a:rPr sz="3680" b="0">
                <a:solidFill>
                  <a:srgbClr val="5E5E5E"/>
                </a:solidFill>
              </a:rPr>
              <a:t>) &amp; Richard Anderson (TechMentor UK – </a:t>
            </a:r>
            <a:r>
              <a:rPr sz="3680" b="0" u="sng">
                <a:solidFill>
                  <a:srgbClr val="0000FF"/>
                </a:solidFill>
                <a:uFill>
                  <a:solidFill>
                    <a:srgbClr val="0000FF"/>
                  </a:solidFill>
                </a:uFill>
                <a:hlinkClick r:id="rId4"/>
              </a:rPr>
              <a:t>www.techmentor.uk</a:t>
            </a:r>
            <a:r>
              <a:rPr sz="3680" b="0">
                <a:solidFill>
                  <a:srgbClr val="5E5E5E"/>
                </a:solidFill>
              </a:rPr>
              <a:t>).</a:t>
            </a:r>
          </a:p>
        </p:txBody>
      </p:sp>
      <p:sp>
        <p:nvSpPr>
          <p:cNvPr id="63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37</a:t>
            </a:fld>
            <a:endParaRPr/>
          </a:p>
        </p:txBody>
      </p:sp>
      <p:pic>
        <p:nvPicPr>
          <p:cNvPr id="638" name="hyett_education.png" descr="hyett_education.png"/>
          <p:cNvPicPr>
            <a:picLocks noChangeAspect="1"/>
          </p:cNvPicPr>
          <p:nvPr/>
        </p:nvPicPr>
        <p:blipFill>
          <a:blip r:embed="rId5"/>
          <a:stretch>
            <a:fillRect/>
          </a:stretch>
        </p:blipFill>
        <p:spPr>
          <a:xfrm>
            <a:off x="19995934" y="7164909"/>
            <a:ext cx="2637482" cy="2637484"/>
          </a:xfrm>
          <a:prstGeom prst="rect">
            <a:avLst/>
          </a:prstGeom>
          <a:ln w="12700">
            <a:miter lim="400000"/>
          </a:ln>
        </p:spPr>
      </p:pic>
      <p:pic>
        <p:nvPicPr>
          <p:cNvPr id="639" name="RAF.png" descr="RAF.png"/>
          <p:cNvPicPr>
            <a:picLocks noChangeAspect="1"/>
          </p:cNvPicPr>
          <p:nvPr/>
        </p:nvPicPr>
        <p:blipFill>
          <a:blip r:embed="rId6"/>
          <a:stretch>
            <a:fillRect/>
          </a:stretch>
        </p:blipFill>
        <p:spPr>
          <a:xfrm>
            <a:off x="18581281" y="2424171"/>
            <a:ext cx="5080452" cy="2231100"/>
          </a:xfrm>
          <a:prstGeom prst="rect">
            <a:avLst/>
          </a:prstGeom>
          <a:ln w="12700">
            <a:miter lim="400000"/>
          </a:ln>
        </p:spPr>
      </p:pic>
      <p:sp>
        <p:nvSpPr>
          <p:cNvPr id="640" name="Credits"/>
          <p:cNvSpPr txBox="1"/>
          <p:nvPr/>
        </p:nvSpPr>
        <p:spPr>
          <a:xfrm>
            <a:off x="1079549" y="1060306"/>
            <a:ext cx="21971001" cy="14331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a:lnSpc>
                <a:spcPct val="80000"/>
              </a:lnSpc>
              <a:defRPr sz="8400" b="1" spc="-200">
                <a:solidFill>
                  <a:srgbClr val="000000"/>
                </a:solidFill>
              </a:defRPr>
            </a:lvl1pPr>
          </a:lstStyle>
          <a:p>
            <a:r>
              <a:t>Project credits</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 name="Credits"/>
          <p:cNvSpPr txBox="1">
            <a:spLocks noGrp="1"/>
          </p:cNvSpPr>
          <p:nvPr>
            <p:ph type="title"/>
          </p:nvPr>
        </p:nvSpPr>
        <p:spPr>
          <a:prstGeom prst="rect">
            <a:avLst/>
          </a:prstGeom>
        </p:spPr>
        <p:txBody>
          <a:bodyPr/>
          <a:lstStyle>
            <a:lvl1pPr>
              <a:defRPr spc="-200"/>
            </a:lvl1pPr>
          </a:lstStyle>
          <a:p>
            <a:r>
              <a:t>Other credits</a:t>
            </a:r>
          </a:p>
        </p:txBody>
      </p:sp>
      <p:sp>
        <p:nvSpPr>
          <p:cNvPr id="643" name="Planet and Sun images - pixabay.com: labelled for free, unrestricted use…"/>
          <p:cNvSpPr txBox="1">
            <a:spLocks noGrp="1"/>
          </p:cNvSpPr>
          <p:nvPr>
            <p:ph type="body" idx="1"/>
          </p:nvPr>
        </p:nvSpPr>
        <p:spPr>
          <a:prstGeom prst="rect">
            <a:avLst/>
          </a:prstGeom>
        </p:spPr>
        <p:txBody>
          <a:bodyPr/>
          <a:lstStyle/>
          <a:p>
            <a:r>
              <a:t>Planet and Sun images - pixabay.com: labelled for free, unrestricted use</a:t>
            </a:r>
          </a:p>
          <a:p>
            <a:r>
              <a:t>Voyager One probe image - Public domain (NASA) - https://en.wikipedia.org/wiki/Voyager_1#/media/File:Voyager_spacecraft_model.png</a:t>
            </a:r>
          </a:p>
          <a:p>
            <a:r>
              <a:t>Music (Gameplay Demo video): ‘New Dawn’ from BenSound.com - used under a free license with attribution</a:t>
            </a:r>
          </a:p>
          <a:p>
            <a:r>
              <a:t>Compass image - Images used from Wikimedia Commons: Used under a Creative Commons Attribution-Share Alike 3.0 Unported License.</a:t>
            </a:r>
          </a:p>
        </p:txBody>
      </p:sp>
      <p:sp>
        <p:nvSpPr>
          <p:cNvPr id="644"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38</a:t>
            </a:fld>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ession 1: Getting started!"/>
          <p:cNvSpPr txBox="1">
            <a:spLocks noGrp="1"/>
          </p:cNvSpPr>
          <p:nvPr>
            <p:ph type="title"/>
          </p:nvPr>
        </p:nvSpPr>
        <p:spPr>
          <a:xfrm>
            <a:off x="1206500" y="3097762"/>
            <a:ext cx="17374782" cy="7220378"/>
          </a:xfrm>
          <a:prstGeom prst="rect">
            <a:avLst/>
          </a:prstGeom>
        </p:spPr>
        <p:txBody>
          <a:bodyPr>
            <a:normAutofit fontScale="90000"/>
          </a:bodyPr>
          <a:lstStyle/>
          <a:p>
            <a:pPr defTabSz="1514207">
              <a:lnSpc>
                <a:spcPct val="120000"/>
              </a:lnSpc>
              <a:defRPr sz="3959" b="0" spc="-180"/>
            </a:pPr>
            <a:r>
              <a:rPr dirty="0"/>
              <a:t>We welcome feedback! If you encounter any errors or broken links in this project, or have constructive suggestions for improvement, please email Antony Hyett at </a:t>
            </a:r>
            <a:r>
              <a:rPr u="sng" dirty="0">
                <a:solidFill>
                  <a:srgbClr val="0000FF"/>
                </a:solidFill>
                <a:uFill>
                  <a:solidFill>
                    <a:srgbClr val="0000FF"/>
                  </a:solidFill>
                </a:uFill>
                <a:hlinkClick r:id="rId2"/>
              </a:rPr>
              <a:t>antony@hyetteducation.com</a:t>
            </a:r>
            <a:r>
              <a:rPr dirty="0"/>
              <a:t> and provide details. Your cooperation and feedback is greatly appreciated.</a:t>
            </a:r>
            <a:br>
              <a:rPr dirty="0"/>
            </a:br>
            <a:br>
              <a:rPr dirty="0"/>
            </a:br>
            <a:r>
              <a:rPr dirty="0"/>
              <a:t>We’d love to see how you’re getting on with this project. Please share students’ participation, progress and enjoyment of this project on social media using the hashtag </a:t>
            </a:r>
            <a:r>
              <a:rPr b="1" dirty="0"/>
              <a:t>#RAF</a:t>
            </a:r>
            <a:r>
              <a:rPr lang="en-GB" b="1" dirty="0" err="1"/>
              <a:t>CodeCommanders</a:t>
            </a:r>
            <a:r>
              <a:rPr b="1" dirty="0"/>
              <a:t> </a:t>
            </a:r>
            <a:r>
              <a:rPr dirty="0"/>
              <a:t>and follow </a:t>
            </a:r>
            <a:r>
              <a:rPr b="1" dirty="0"/>
              <a:t>@rafyouthengage </a:t>
            </a:r>
            <a:r>
              <a:rPr dirty="0"/>
              <a:t>and </a:t>
            </a:r>
            <a:r>
              <a:rPr b="1" dirty="0"/>
              <a:t>@hyetteducation </a:t>
            </a:r>
            <a:r>
              <a:rPr dirty="0"/>
              <a:t>to keep up to date with RAF Youth &amp; STEM and Hyett Education’s work with schools.</a:t>
            </a:r>
          </a:p>
        </p:txBody>
      </p:sp>
      <p:sp>
        <p:nvSpPr>
          <p:cNvPr id="236" name="Slide Number"/>
          <p:cNvSpPr txBox="1">
            <a:spLocks noGrp="1"/>
          </p:cNvSpPr>
          <p:nvPr>
            <p:ph type="sldNum" sz="quarter" idx="2"/>
          </p:nvPr>
        </p:nvSpPr>
        <p:spPr>
          <a:xfrm>
            <a:off x="12065050" y="13085232"/>
            <a:ext cx="241402" cy="3746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a:t>
            </a:fld>
            <a:endParaRPr/>
          </a:p>
        </p:txBody>
      </p:sp>
      <p:pic>
        <p:nvPicPr>
          <p:cNvPr id="237" name="hyett_education.png" descr="hyett_education.png"/>
          <p:cNvPicPr>
            <a:picLocks noChangeAspect="1"/>
          </p:cNvPicPr>
          <p:nvPr/>
        </p:nvPicPr>
        <p:blipFill>
          <a:blip r:embed="rId3"/>
          <a:stretch>
            <a:fillRect/>
          </a:stretch>
        </p:blipFill>
        <p:spPr>
          <a:xfrm>
            <a:off x="19995934" y="7164909"/>
            <a:ext cx="2637482" cy="2637484"/>
          </a:xfrm>
          <a:prstGeom prst="rect">
            <a:avLst/>
          </a:prstGeom>
          <a:ln w="12700">
            <a:miter lim="400000"/>
          </a:ln>
        </p:spPr>
      </p:pic>
      <p:pic>
        <p:nvPicPr>
          <p:cNvPr id="238" name="RAF.png" descr="RAF.png"/>
          <p:cNvPicPr>
            <a:picLocks noChangeAspect="1"/>
          </p:cNvPicPr>
          <p:nvPr/>
        </p:nvPicPr>
        <p:blipFill>
          <a:blip r:embed="rId4"/>
          <a:stretch>
            <a:fillRect/>
          </a:stretch>
        </p:blipFill>
        <p:spPr>
          <a:xfrm>
            <a:off x="18581281" y="2424171"/>
            <a:ext cx="5080452" cy="2231100"/>
          </a:xfrm>
          <a:prstGeom prst="rect">
            <a:avLst/>
          </a:prstGeom>
          <a:ln w="12700">
            <a:miter lim="400000"/>
          </a:ln>
        </p:spPr>
      </p:pic>
      <p:sp>
        <p:nvSpPr>
          <p:cNvPr id="239" name="Credits"/>
          <p:cNvSpPr txBox="1"/>
          <p:nvPr/>
        </p:nvSpPr>
        <p:spPr>
          <a:xfrm>
            <a:off x="1079549" y="1060306"/>
            <a:ext cx="21971001" cy="14331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a:lnSpc>
                <a:spcPct val="80000"/>
              </a:lnSpc>
              <a:defRPr sz="8400" b="1" spc="-200">
                <a:solidFill>
                  <a:srgbClr val="000000"/>
                </a:solidFill>
              </a:defRPr>
            </a:lvl1pPr>
          </a:lstStyle>
          <a:p>
            <a:r>
              <a:t>Feedback &amp; Social Media</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ession 1: Getting started!"/>
          <p:cNvSpPr txBox="1">
            <a:spLocks noGrp="1"/>
          </p:cNvSpPr>
          <p:nvPr>
            <p:ph type="title"/>
          </p:nvPr>
        </p:nvSpPr>
        <p:spPr>
          <a:prstGeom prst="rect">
            <a:avLst/>
          </a:prstGeom>
        </p:spPr>
        <p:txBody>
          <a:bodyPr/>
          <a:lstStyle>
            <a:lvl1pPr>
              <a:defRPr spc="-200"/>
            </a:lvl1pPr>
          </a:lstStyle>
          <a:p>
            <a:r>
              <a:t>Session 1: Getting started!</a:t>
            </a:r>
          </a:p>
        </p:txBody>
      </p:sp>
      <p:sp>
        <p:nvSpPr>
          <p:cNvPr id="242" name="Slide Number"/>
          <p:cNvSpPr txBox="1">
            <a:spLocks noGrp="1"/>
          </p:cNvSpPr>
          <p:nvPr>
            <p:ph type="sldNum" sz="quarter" idx="2"/>
          </p:nvPr>
        </p:nvSpPr>
        <p:spPr>
          <a:xfrm>
            <a:off x="12065050" y="13085232"/>
            <a:ext cx="241402" cy="3746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a:t>
            </a:fld>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Overview"/>
          <p:cNvSpPr txBox="1">
            <a:spLocks noGrp="1"/>
          </p:cNvSpPr>
          <p:nvPr>
            <p:ph type="title"/>
          </p:nvPr>
        </p:nvSpPr>
        <p:spPr>
          <a:prstGeom prst="rect">
            <a:avLst/>
          </a:prstGeom>
        </p:spPr>
        <p:txBody>
          <a:bodyPr/>
          <a:lstStyle>
            <a:lvl1pPr>
              <a:defRPr spc="-200"/>
            </a:lvl1pPr>
          </a:lstStyle>
          <a:p>
            <a:r>
              <a:t>Overview</a:t>
            </a:r>
          </a:p>
        </p:txBody>
      </p:sp>
      <p:sp>
        <p:nvSpPr>
          <p:cNvPr id="245" name="Learn to code a space game using the programming tool Scratch…"/>
          <p:cNvSpPr txBox="1">
            <a:spLocks noGrp="1"/>
          </p:cNvSpPr>
          <p:nvPr>
            <p:ph type="body" sz="half" idx="1"/>
          </p:nvPr>
        </p:nvSpPr>
        <p:spPr>
          <a:prstGeom prst="rect">
            <a:avLst/>
          </a:prstGeom>
        </p:spPr>
        <p:txBody>
          <a:bodyPr/>
          <a:lstStyle/>
          <a:p>
            <a:r>
              <a:t>Learn to code a space game using the programming tool </a:t>
            </a:r>
            <a:r>
              <a:rPr b="1"/>
              <a:t>Scratch</a:t>
            </a:r>
          </a:p>
          <a:p>
            <a:r>
              <a:t>Learn key vocabulary in computer science, including </a:t>
            </a:r>
            <a:r>
              <a:rPr b="1"/>
              <a:t>algorithm, sequencing, selection, </a:t>
            </a:r>
            <a:r>
              <a:t>and </a:t>
            </a:r>
            <a:r>
              <a:rPr b="1"/>
              <a:t>iteration</a:t>
            </a:r>
          </a:p>
          <a:p>
            <a:r>
              <a:t>Revise and extend your knowledge of our Solar System</a:t>
            </a:r>
          </a:p>
          <a:p>
            <a:r>
              <a:t>Consider the challenges of exploring our Solar System and beyond.</a:t>
            </a:r>
          </a:p>
        </p:txBody>
      </p:sp>
      <p:sp>
        <p:nvSpPr>
          <p:cNvPr id="246" name="Slide Number"/>
          <p:cNvSpPr txBox="1">
            <a:spLocks noGrp="1"/>
          </p:cNvSpPr>
          <p:nvPr>
            <p:ph type="sldNum" sz="quarter" idx="2"/>
          </p:nvPr>
        </p:nvSpPr>
        <p:spPr>
          <a:xfrm>
            <a:off x="12065050" y="13080998"/>
            <a:ext cx="241402" cy="3746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a:p>
        </p:txBody>
      </p:sp>
      <p:sp>
        <p:nvSpPr>
          <p:cNvPr id="247" name="In this project you will:"/>
          <p:cNvSpPr txBox="1">
            <a:spLocks noGrp="1"/>
          </p:cNvSpPr>
          <p:nvPr>
            <p:ph type="body" sz="quarter"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In this project you will:</a:t>
            </a:r>
          </a:p>
        </p:txBody>
      </p:sp>
      <p:pic>
        <p:nvPicPr>
          <p:cNvPr id="248" name="Image" descr="Image"/>
          <p:cNvPicPr>
            <a:picLocks noChangeAspect="1"/>
          </p:cNvPicPr>
          <p:nvPr/>
        </p:nvPicPr>
        <p:blipFill>
          <a:blip r:embed="rId2"/>
          <a:stretch>
            <a:fillRect/>
          </a:stretch>
        </p:blipFill>
        <p:spPr>
          <a:xfrm>
            <a:off x="16073496" y="1010376"/>
            <a:ext cx="7643324" cy="2571587"/>
          </a:xfrm>
          <a:prstGeom prst="rect">
            <a:avLst/>
          </a:prstGeom>
          <a:ln w="12700">
            <a:miter lim="400000"/>
          </a:ln>
        </p:spPr>
      </p:pic>
      <p:pic>
        <p:nvPicPr>
          <p:cNvPr id="249" name="Mars.png" descr="Mars.png"/>
          <p:cNvPicPr>
            <a:picLocks noChangeAspect="1"/>
          </p:cNvPicPr>
          <p:nvPr/>
        </p:nvPicPr>
        <p:blipFill>
          <a:blip r:embed="rId3"/>
          <a:stretch>
            <a:fillRect/>
          </a:stretch>
        </p:blipFill>
        <p:spPr>
          <a:xfrm>
            <a:off x="13178750" y="1013371"/>
            <a:ext cx="2220108" cy="2216640"/>
          </a:xfrm>
          <a:prstGeom prst="rect">
            <a:avLst/>
          </a:prstGeom>
          <a:ln w="12700">
            <a:miter lim="400000"/>
          </a:ln>
        </p:spPr>
      </p:pic>
      <p:pic>
        <p:nvPicPr>
          <p:cNvPr id="250" name="viking one.png" descr="viking one.png"/>
          <p:cNvPicPr>
            <a:picLocks noChangeAspect="1"/>
          </p:cNvPicPr>
          <p:nvPr/>
        </p:nvPicPr>
        <p:blipFill>
          <a:blip r:embed="rId4"/>
          <a:stretch>
            <a:fillRect/>
          </a:stretch>
        </p:blipFill>
        <p:spPr>
          <a:xfrm>
            <a:off x="10391678" y="894698"/>
            <a:ext cx="2341736" cy="2341735"/>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What is an algorithm?”"/>
          <p:cNvSpPr txBox="1">
            <a:spLocks noGrp="1"/>
          </p:cNvSpPr>
          <p:nvPr>
            <p:ph type="body" sz="half" idx="1"/>
          </p:nvPr>
        </p:nvSpPr>
        <p:spPr>
          <a:prstGeom prst="rect">
            <a:avLst/>
          </a:prstGeom>
        </p:spPr>
        <p:txBody>
          <a:bodyPr/>
          <a:lstStyle>
            <a:lvl1pPr>
              <a:defRPr b="1" spc="-300">
                <a:latin typeface="+mj-lt"/>
                <a:ea typeface="+mj-ea"/>
                <a:cs typeface="+mj-cs"/>
                <a:sym typeface="Helvetica Neue"/>
              </a:defRPr>
            </a:lvl1pPr>
          </a:lstStyle>
          <a:p>
            <a:r>
              <a:t>“What is an algorithm?”</a:t>
            </a:r>
          </a:p>
        </p:txBody>
      </p:sp>
      <p:sp>
        <p:nvSpPr>
          <p:cNvPr id="253" name="Slide Number"/>
          <p:cNvSpPr txBox="1">
            <a:spLocks noGrp="1"/>
          </p:cNvSpPr>
          <p:nvPr>
            <p:ph type="sldNum" sz="quarter" idx="2"/>
          </p:nvPr>
        </p:nvSpPr>
        <p:spPr>
          <a:xfrm>
            <a:off x="12065050" y="13080998"/>
            <a:ext cx="241402" cy="3746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a:t>
            </a:fld>
            <a:endParaRPr/>
          </a:p>
        </p:txBody>
      </p:sp>
      <p:grpSp>
        <p:nvGrpSpPr>
          <p:cNvPr id="256" name="Discuss"/>
          <p:cNvGrpSpPr/>
          <p:nvPr/>
        </p:nvGrpSpPr>
        <p:grpSpPr>
          <a:xfrm>
            <a:off x="9627195" y="1381106"/>
            <a:ext cx="5129743" cy="3185662"/>
            <a:chOff x="0" y="0"/>
            <a:chExt cx="5129741" cy="3185660"/>
          </a:xfrm>
        </p:grpSpPr>
        <p:sp>
          <p:nvSpPr>
            <p:cNvPr id="254" name="Quote Bubble"/>
            <p:cNvSpPr/>
            <p:nvPr/>
          </p:nvSpPr>
          <p:spPr>
            <a:xfrm>
              <a:off x="0" y="0"/>
              <a:ext cx="5129742" cy="3185661"/>
            </a:xfrm>
            <a:prstGeom prst="wedgeEllipseCallout">
              <a:avLst>
                <a:gd name="adj1" fmla="val -49385"/>
                <a:gd name="adj2" fmla="val 65855"/>
              </a:avLst>
            </a:prstGeom>
            <a:solidFill>
              <a:srgbClr val="00247D"/>
            </a:solidFill>
            <a:ln w="12700" cap="flat">
              <a:noFill/>
              <a:miter lim="400000"/>
            </a:ln>
            <a:effectLst/>
          </p:spPr>
          <p:txBody>
            <a:bodyPr wrap="square" lIns="50800" tIns="50800" rIns="50800" bIns="50800" numCol="1" anchor="ctr">
              <a:noAutofit/>
            </a:bodyPr>
            <a:lstStyle/>
            <a:p>
              <a:pPr defTabSz="825500">
                <a:defRPr sz="5000">
                  <a:solidFill>
                    <a:srgbClr val="FFFFFF"/>
                  </a:solidFill>
                  <a:latin typeface="Helvetica Neue Medium"/>
                  <a:ea typeface="Helvetica Neue Medium"/>
                  <a:cs typeface="Helvetica Neue Medium"/>
                  <a:sym typeface="Helvetica Neue Medium"/>
                </a:defRPr>
              </a:pPr>
              <a:endParaRPr/>
            </a:p>
          </p:txBody>
        </p:sp>
        <p:sp>
          <p:nvSpPr>
            <p:cNvPr id="255" name="Discuss"/>
            <p:cNvSpPr txBox="1"/>
            <p:nvPr/>
          </p:nvSpPr>
          <p:spPr>
            <a:xfrm>
              <a:off x="751233" y="1163890"/>
              <a:ext cx="3627276" cy="8578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825500">
                <a:defRPr sz="5000">
                  <a:solidFill>
                    <a:srgbClr val="FFFFFF"/>
                  </a:solidFill>
                  <a:latin typeface="Helvetica Neue Medium"/>
                  <a:ea typeface="Helvetica Neue Medium"/>
                  <a:cs typeface="Helvetica Neue Medium"/>
                  <a:sym typeface="Helvetica Neue Medium"/>
                </a:defRPr>
              </a:lvl1pPr>
            </a:lstStyle>
            <a:p>
              <a:r>
                <a:t>Discuss</a:t>
              </a:r>
            </a:p>
          </p:txBody>
        </p:sp>
      </p:grpSp>
      <p:sp>
        <p:nvSpPr>
          <p:cNvPr id="257" name="Rectangle 1"/>
          <p:cNvSpPr/>
          <p:nvPr/>
        </p:nvSpPr>
        <p:spPr>
          <a:xfrm>
            <a:off x="85767" y="89999"/>
            <a:ext cx="24199968" cy="13536002"/>
          </a:xfrm>
          <a:prstGeom prst="rect">
            <a:avLst/>
          </a:prstGeom>
          <a:ln w="203200">
            <a:solidFill>
              <a:srgbClr val="C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Rectangle 8"/>
          <p:cNvSpPr/>
          <p:nvPr/>
        </p:nvSpPr>
        <p:spPr>
          <a:xfrm>
            <a:off x="85767" y="89999"/>
            <a:ext cx="24199968" cy="13536002"/>
          </a:xfrm>
          <a:prstGeom prst="rect">
            <a:avLst/>
          </a:prstGeom>
          <a:ln w="203200">
            <a:solidFill>
              <a:srgbClr val="C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62" name="Some video clips to help you!"/>
          <p:cNvSpPr txBox="1">
            <a:spLocks noGrp="1"/>
          </p:cNvSpPr>
          <p:nvPr>
            <p:ph type="title"/>
          </p:nvPr>
        </p:nvSpPr>
        <p:spPr>
          <a:prstGeom prst="rect">
            <a:avLst/>
          </a:prstGeom>
        </p:spPr>
        <p:txBody>
          <a:bodyPr/>
          <a:lstStyle>
            <a:lvl1pPr>
              <a:defRPr spc="-200"/>
            </a:lvl1pPr>
          </a:lstStyle>
          <a:p>
            <a:r>
              <a:rPr dirty="0"/>
              <a:t>Here’s a video clip to help you!</a:t>
            </a:r>
          </a:p>
        </p:txBody>
      </p:sp>
      <p:sp>
        <p:nvSpPr>
          <p:cNvPr id="263" name="A great introduction, with interactive tasks: ‘What is an algorithm?’ - https://youtu.be/2Do-q47hKxI…"/>
          <p:cNvSpPr txBox="1">
            <a:spLocks noGrp="1"/>
          </p:cNvSpPr>
          <p:nvPr>
            <p:ph type="body" idx="1"/>
          </p:nvPr>
        </p:nvSpPr>
        <p:spPr>
          <a:xfrm>
            <a:off x="1308410" y="2892909"/>
            <a:ext cx="11184575" cy="7930182"/>
          </a:xfrm>
          <a:prstGeom prst="rect">
            <a:avLst/>
          </a:prstGeom>
        </p:spPr>
        <p:txBody>
          <a:bodyPr anchor="ctr"/>
          <a:lstStyle/>
          <a:p>
            <a:pPr marL="0" indent="0" defTabSz="701675">
              <a:spcBef>
                <a:spcPts val="1300"/>
              </a:spcBef>
              <a:buSzTx/>
              <a:buNone/>
              <a:defRPr sz="5400">
                <a:solidFill>
                  <a:srgbClr val="00247D"/>
                </a:solidFill>
              </a:defRPr>
            </a:pPr>
            <a:r>
              <a:rPr>
                <a:solidFill>
                  <a:srgbClr val="000000"/>
                </a:solidFill>
              </a:rPr>
              <a:t>‘What is an algorithm?’</a:t>
            </a:r>
          </a:p>
          <a:p>
            <a:pPr marL="0" indent="0" defTabSz="701675">
              <a:spcBef>
                <a:spcPts val="1300"/>
              </a:spcBef>
              <a:buSzTx/>
              <a:buNone/>
              <a:defRPr sz="5400">
                <a:solidFill>
                  <a:srgbClr val="00247D"/>
                </a:solidFill>
              </a:defRPr>
            </a:pPr>
            <a:endParaRPr>
              <a:solidFill>
                <a:srgbClr val="000000"/>
              </a:solidFill>
            </a:endParaRPr>
          </a:p>
          <a:p>
            <a:pPr marL="0" indent="0" defTabSz="701675">
              <a:spcBef>
                <a:spcPts val="1300"/>
              </a:spcBef>
              <a:buSzTx/>
              <a:buNone/>
              <a:defRPr sz="5400">
                <a:solidFill>
                  <a:srgbClr val="00247D"/>
                </a:solidFill>
              </a:defRPr>
            </a:pPr>
            <a:r>
              <a:rPr u="sng">
                <a:solidFill>
                  <a:srgbClr val="0000FF"/>
                </a:solidFill>
                <a:uFill>
                  <a:solidFill>
                    <a:srgbClr val="0000FF"/>
                  </a:solidFill>
                </a:uFill>
                <a:hlinkClick r:id="rId3"/>
              </a:rPr>
              <a:t>https://youtu.be/2Do-q47hKxI</a:t>
            </a:r>
          </a:p>
        </p:txBody>
      </p:sp>
      <p:sp>
        <p:nvSpPr>
          <p:cNvPr id="264" name="Slide Number"/>
          <p:cNvSpPr txBox="1">
            <a:spLocks noGrp="1"/>
          </p:cNvSpPr>
          <p:nvPr>
            <p:ph type="sldNum" sz="quarter" idx="2"/>
          </p:nvPr>
        </p:nvSpPr>
        <p:spPr>
          <a:xfrm>
            <a:off x="12065050" y="13080998"/>
            <a:ext cx="241402" cy="3746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a:t>
            </a:fld>
            <a:endParaRPr/>
          </a:p>
        </p:txBody>
      </p:sp>
      <p:sp>
        <p:nvSpPr>
          <p:cNvPr id="265" name="Group"/>
          <p:cNvSpPr/>
          <p:nvPr/>
        </p:nvSpPr>
        <p:spPr>
          <a:xfrm>
            <a:off x="12499689" y="10382319"/>
            <a:ext cx="9781865"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r>
              <a:t>From ‘What’s an algorithm?’ by Richard Anderson (TechMentor UK)</a:t>
            </a:r>
          </a:p>
        </p:txBody>
      </p:sp>
      <p:grpSp>
        <p:nvGrpSpPr>
          <p:cNvPr id="268" name="Watch"/>
          <p:cNvGrpSpPr/>
          <p:nvPr/>
        </p:nvGrpSpPr>
        <p:grpSpPr>
          <a:xfrm>
            <a:off x="19089918" y="976970"/>
            <a:ext cx="4202117" cy="2469578"/>
            <a:chOff x="0" y="0"/>
            <a:chExt cx="4202115" cy="2469577"/>
          </a:xfrm>
        </p:grpSpPr>
        <p:sp>
          <p:nvSpPr>
            <p:cNvPr id="266" name="Quote Bubble"/>
            <p:cNvSpPr/>
            <p:nvPr/>
          </p:nvSpPr>
          <p:spPr>
            <a:xfrm>
              <a:off x="0" y="0"/>
              <a:ext cx="4202116" cy="2469578"/>
            </a:xfrm>
            <a:prstGeom prst="wedgeEllipseCallout">
              <a:avLst>
                <a:gd name="adj1" fmla="val -49385"/>
                <a:gd name="adj2" fmla="val 66754"/>
              </a:avLst>
            </a:prstGeom>
            <a:solidFill>
              <a:srgbClr val="00247D"/>
            </a:solidFill>
            <a:ln w="12700" cap="flat">
              <a:noFill/>
              <a:miter lim="400000"/>
            </a:ln>
            <a:effectLst/>
          </p:spPr>
          <p:txBody>
            <a:bodyPr wrap="square" lIns="50800" tIns="50800" rIns="50800" bIns="50800" numCol="1" anchor="ctr">
              <a:noAutofit/>
            </a:bodyPr>
            <a:lstStyle/>
            <a:p>
              <a:pPr defTabSz="825500">
                <a:defRPr sz="5000">
                  <a:solidFill>
                    <a:srgbClr val="FFFFFF"/>
                  </a:solidFill>
                  <a:latin typeface="Helvetica Neue Medium"/>
                  <a:ea typeface="Helvetica Neue Medium"/>
                  <a:cs typeface="Helvetica Neue Medium"/>
                  <a:sym typeface="Helvetica Neue Medium"/>
                </a:defRPr>
              </a:pPr>
              <a:endParaRPr/>
            </a:p>
          </p:txBody>
        </p:sp>
        <p:sp>
          <p:nvSpPr>
            <p:cNvPr id="267" name="Watch"/>
            <p:cNvSpPr txBox="1"/>
            <p:nvPr/>
          </p:nvSpPr>
          <p:spPr>
            <a:xfrm>
              <a:off x="615385" y="805848"/>
              <a:ext cx="2971346" cy="85788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825500">
                <a:defRPr sz="5000">
                  <a:solidFill>
                    <a:srgbClr val="FFFFFF"/>
                  </a:solidFill>
                  <a:latin typeface="Helvetica Neue Medium"/>
                  <a:ea typeface="Helvetica Neue Medium"/>
                  <a:cs typeface="Helvetica Neue Medium"/>
                  <a:sym typeface="Helvetica Neue Medium"/>
                </a:defRPr>
              </a:lvl1pPr>
            </a:lstStyle>
            <a:p>
              <a:r>
                <a:t>Watch</a:t>
              </a:r>
            </a:p>
          </p:txBody>
        </p:sp>
      </p:grpSp>
      <p:pic>
        <p:nvPicPr>
          <p:cNvPr id="269" name="Screenshot 2020-10-02 at 09.14.13.png" descr="Screenshot 2020-10-02 at 09.14.13.png"/>
          <p:cNvPicPr>
            <a:picLocks noChangeAspect="1"/>
          </p:cNvPicPr>
          <p:nvPr/>
        </p:nvPicPr>
        <p:blipFill>
          <a:blip r:embed="rId4"/>
          <a:stretch>
            <a:fillRect/>
          </a:stretch>
        </p:blipFill>
        <p:spPr>
          <a:xfrm>
            <a:off x="11806393" y="4098300"/>
            <a:ext cx="10608624" cy="5876237"/>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An algorithm is a step-by-step procedure for solving a problem or accomplishing some end”"/>
          <p:cNvSpPr txBox="1">
            <a:spLocks noGrp="1"/>
          </p:cNvSpPr>
          <p:nvPr>
            <p:ph type="body" sz="quarter" idx="21"/>
          </p:nvPr>
        </p:nvSpPr>
        <p:spPr>
          <a:xfrm>
            <a:off x="1753923" y="3487620"/>
            <a:ext cx="20876154" cy="38362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r>
              <a:rPr sz="8000" dirty="0"/>
              <a:t>“An algorithm is a </a:t>
            </a:r>
            <a:r>
              <a:rPr sz="8000" dirty="0">
                <a:solidFill>
                  <a:srgbClr val="CE1126"/>
                </a:solidFill>
              </a:rPr>
              <a:t>step-by-step procedure for solving a problem or accomplishing some end</a:t>
            </a:r>
            <a:r>
              <a:rPr sz="8000" dirty="0"/>
              <a:t>”</a:t>
            </a:r>
          </a:p>
        </p:txBody>
      </p:sp>
      <p:sp>
        <p:nvSpPr>
          <p:cNvPr id="273" name="Merriam Webster Dictionary"/>
          <p:cNvSpPr txBox="1">
            <a:spLocks noGrp="1"/>
          </p:cNvSpPr>
          <p:nvPr>
            <p:ph type="body" sz="half" idx="1"/>
          </p:nvPr>
        </p:nvSpPr>
        <p:spPr>
          <a:xfrm>
            <a:off x="2448664" y="8877582"/>
            <a:ext cx="20200052" cy="636980"/>
          </a:xfrm>
          <a:prstGeom prst="rect">
            <a:avLst/>
          </a:prstGeom>
        </p:spPr>
        <p:txBody>
          <a:bodyPr>
            <a:normAutofit fontScale="55000" lnSpcReduction="20000"/>
          </a:bodyPr>
          <a:lstStyle>
            <a:lvl1pPr>
              <a:lnSpc>
                <a:spcPct val="90000"/>
              </a:lnSpc>
            </a:lvl1pPr>
          </a:lstStyle>
          <a:p>
            <a:r>
              <a:t>Merriam Webster Dictionary</a:t>
            </a:r>
          </a:p>
        </p:txBody>
      </p:sp>
      <p:sp>
        <p:nvSpPr>
          <p:cNvPr id="275" name="Slide Number"/>
          <p:cNvSpPr txBox="1">
            <a:spLocks noGrp="1"/>
          </p:cNvSpPr>
          <p:nvPr>
            <p:ph type="sldNum" sz="quarter" idx="2"/>
          </p:nvPr>
        </p:nvSpPr>
        <p:spPr>
          <a:xfrm>
            <a:off x="12065050" y="13080998"/>
            <a:ext cx="241402" cy="3746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9</a:t>
            </a:fld>
            <a:endParaRPr/>
          </a:p>
        </p:txBody>
      </p:sp>
      <p:sp>
        <p:nvSpPr>
          <p:cNvPr id="276" name="… from the dictionary"/>
          <p:cNvSpPr txBox="1">
            <a:spLocks noGrp="1"/>
          </p:cNvSpPr>
          <p:nvPr>
            <p:ph type="title" idx="4294967295"/>
          </p:nvPr>
        </p:nvSpPr>
        <p:spPr>
          <a:xfrm>
            <a:off x="2413000" y="-1588"/>
            <a:ext cx="21971000" cy="2617788"/>
          </a:xfrm>
          <a:prstGeom prst="rect">
            <a:avLst/>
          </a:prstGeom>
        </p:spPr>
        <p:txBody>
          <a:bodyPr anchor="ctr"/>
          <a:lstStyle>
            <a:lvl1pPr>
              <a:defRPr sz="8400" spc="-200"/>
            </a:lvl1pPr>
          </a:lstStyle>
          <a:p>
            <a:r>
              <a:t>… from the dictionary</a:t>
            </a:r>
          </a:p>
        </p:txBody>
      </p:sp>
      <p:sp>
        <p:nvSpPr>
          <p:cNvPr id="277" name="Rectangle 5"/>
          <p:cNvSpPr/>
          <p:nvPr/>
        </p:nvSpPr>
        <p:spPr>
          <a:xfrm>
            <a:off x="85767" y="89999"/>
            <a:ext cx="24199968" cy="13536002"/>
          </a:xfrm>
          <a:prstGeom prst="rect">
            <a:avLst/>
          </a:prstGeom>
          <a:ln w="203200">
            <a:solidFill>
              <a:srgbClr val="C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theme/theme1.xml><?xml version="1.0" encoding="utf-8"?>
<a:theme xmlns:a="http://schemas.openxmlformats.org/drawingml/2006/main" name="RAF Hyett Education Presentation Them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RAF Hyett Education Presentation Theme" id="{BED9AEAE-5909-4596-BC22-75D02F3FB694}" vid="{73BA9E31-6ABF-4704-9FAC-49F11FDB3752}"/>
    </a:ext>
  </a:extLst>
</a:theme>
</file>

<file path=ppt/theme/theme2.xml><?xml version="1.0" encoding="utf-8"?>
<a:theme xmlns:a="http://schemas.openxmlformats.org/drawingml/2006/main" name="RAF Project Slide Theme">
  <a:themeElements>
    <a:clrScheme name="RAF Project Slide Them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RAF Project Slide Theme">
      <a:majorFont>
        <a:latin typeface="Helvetica Neue"/>
        <a:ea typeface="Helvetica Neue"/>
        <a:cs typeface="Helvetica Neue"/>
      </a:majorFont>
      <a:minorFont>
        <a:latin typeface="Helvetica"/>
        <a:ea typeface="Helvetica"/>
        <a:cs typeface="Helvetica"/>
      </a:minorFont>
    </a:fontScheme>
    <a:fmtScheme name="RAF Project Slid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RAF Hyett Education Presentation Theme</Template>
  <TotalTime>17</TotalTime>
  <Words>4182</Words>
  <Application>Microsoft Office PowerPoint</Application>
  <PresentationFormat>Custom</PresentationFormat>
  <Paragraphs>336</Paragraphs>
  <Slides>38</Slides>
  <Notes>28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38</vt:i4>
      </vt:variant>
    </vt:vector>
  </HeadingPairs>
  <TitlesOfParts>
    <vt:vector size="41" baseType="lpstr">
      <vt:lpstr>Helvetica Neue</vt:lpstr>
      <vt:lpstr>Helvetica Neue Medium</vt:lpstr>
      <vt:lpstr>RAF Hyett Education Presentation Theme</vt:lpstr>
      <vt:lpstr>RAF Code Commanders: Cosmic Launch Project</vt:lpstr>
      <vt:lpstr>Science, Technology, Engineering and Math (STEM) are key subjects that support research and help solve problems on Earth and in Outer Space.   In this project, you will learn how to apply computer science to creating your own video game, while also learning about the Solar System and space travel.    Have fun! </vt:lpstr>
      <vt:lpstr>Disclaimer: Included in this project are links to YouTube videos and other websites selected to support learning outcomes for students. These links and media have been checked for their suitability at the time of publication.  The RAF and Hyett Education are not responsible for the content of any additional media or webpages shared by publishers, and do not endorse any services or products that they sell.  The RAF and Hyett Education are also not responsible for, and do not endorse, any adverts, comments or links appearing alongside or within media, including any associated with video materials on YouTube. We recommend that YouTube is used in a ‘logged out’ state, to minimise the risk that any advertisements that are shown are associated with the previous viewing history of the PC or facilitator that is leading the session. For information on signing in and out of YouTube, visit https://support.google.com/youtube/answer/3802431   The content of third-party links may change over time. We recommend that project facilitators carefully review media and third-party links before sharing them with students.</vt:lpstr>
      <vt:lpstr>We welcome feedback! If you encounter any errors or broken links in this project, or have constructive suggestions for improvement, please email Antony Hyett at antony@hyetteducation.com and provide details. Your cooperation and feedback is greatly appreciated.  We’d love to see how you’re getting on with this project. Please share students’ participation, progress and enjoyment of this project on social media using the hashtag #RAFCodeCommanders and follow @rafyouthengage and @hyetteducation to keep up to date with RAF Youth &amp; STEM and Hyett Education’s work with schools.</vt:lpstr>
      <vt:lpstr>Session 1: Getting started!</vt:lpstr>
      <vt:lpstr>Overview</vt:lpstr>
      <vt:lpstr>PowerPoint Presentation</vt:lpstr>
      <vt:lpstr>Here’s a video clip to help you!</vt:lpstr>
      <vt:lpstr>… from the dictionary</vt:lpstr>
      <vt:lpstr>… an easier definition</vt:lpstr>
      <vt:lpstr>Algorithms are everywhere!</vt:lpstr>
      <vt:lpstr>PowerPoint Presentation</vt:lpstr>
      <vt:lpstr>In an algorithm, the order of instructions is very important</vt:lpstr>
      <vt:lpstr>Let’s get started!</vt:lpstr>
      <vt:lpstr>Session 1: Exploring Scratch</vt:lpstr>
      <vt:lpstr>In Scratch</vt:lpstr>
      <vt:lpstr>An algorithm</vt:lpstr>
      <vt:lpstr>Exploring Scratch</vt:lpstr>
      <vt:lpstr>Correcting mistakes</vt:lpstr>
      <vt:lpstr>PowerPoint Presentation</vt:lpstr>
      <vt:lpstr>Exploring Scratch</vt:lpstr>
      <vt:lpstr>Video clip: ‘Solar System 101’: https://youtu.be/libKVRa01L8</vt:lpstr>
      <vt:lpstr>The probe in our game is Voyager One</vt:lpstr>
      <vt:lpstr>The probe in our game is Voyager One</vt:lpstr>
      <vt:lpstr>Decomposition</vt:lpstr>
      <vt:lpstr>Looking at the completed project</vt:lpstr>
      <vt:lpstr>PowerPoint Presentation</vt:lpstr>
      <vt:lpstr>Watch the gameplay demo video  https://youtu.be/QhOCT0MfLoI</vt:lpstr>
      <vt:lpstr>PowerPoint Presentation</vt:lpstr>
      <vt:lpstr>PowerPoint Presentation</vt:lpstr>
      <vt:lpstr>Getting our probe launching!</vt:lpstr>
      <vt:lpstr>I’ve lost my probe … what do I do?</vt:lpstr>
      <vt:lpstr>Iteration</vt:lpstr>
      <vt:lpstr>The completed algorithm</vt:lpstr>
      <vt:lpstr>Checking our knowledge and understanding  https://create.kahoot.it/v2/share/raf-code-commanders-session-1-quiz/a5668a3b-e843-4c90-abe2-e05307ae69a2</vt:lpstr>
      <vt:lpstr>Next time</vt:lpstr>
      <vt:lpstr>Brought to you by the Royal Air Force in partnership with Hyett Education.  For more free and exciting STEM resources go to www.rafyouthstem.org.uk.  Special thanks to Flt Lt Michelle Randall (RAF Youth &amp; STEM), Antony Hyett (Hyett Education – www.hyetteducation.com) &amp; Richard Anderson (TechMentor UK – www.techmentor.uk).</vt:lpstr>
      <vt:lpstr>Other 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The Solar System: Coding Meets Space Science!</dc:title>
  <dc:creator>Antony Hyett</dc:creator>
  <cp:lastModifiedBy>Antony Hyett</cp:lastModifiedBy>
  <cp:revision>6</cp:revision>
  <dcterms:modified xsi:type="dcterms:W3CDTF">2020-10-04T20:28:42Z</dcterms:modified>
</cp:coreProperties>
</file>